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60" r:id="rId4"/>
    <p:sldId id="276" r:id="rId5"/>
    <p:sldId id="277" r:id="rId6"/>
    <p:sldId id="265" r:id="rId7"/>
    <p:sldId id="279" r:id="rId8"/>
    <p:sldId id="272" r:id="rId9"/>
    <p:sldId id="262" r:id="rId10"/>
    <p:sldId id="278" r:id="rId11"/>
    <p:sldId id="274" r:id="rId12"/>
    <p:sldId id="273" r:id="rId13"/>
    <p:sldId id="258" r:id="rId14"/>
    <p:sldId id="261" r:id="rId15"/>
    <p:sldId id="263" r:id="rId16"/>
    <p:sldId id="280" r:id="rId17"/>
    <p:sldId id="264" r:id="rId18"/>
    <p:sldId id="266" r:id="rId19"/>
    <p:sldId id="267" r:id="rId20"/>
    <p:sldId id="268" r:id="rId21"/>
    <p:sldId id="257" r:id="rId22"/>
    <p:sldId id="281" r:id="rId23"/>
    <p:sldId id="259" r:id="rId24"/>
    <p:sldId id="271" r:id="rId25"/>
    <p:sldId id="275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5399A-97C0-4B90-9699-A1A33A9D6A41}" v="18" dt="2022-09-10T00:24:2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FA50F-6EE5-4A43-95F1-6D8BB35B776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C008E-C1FF-41A9-9847-119A1327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8FC-1FD5-43F2-A1A1-FC9BCEB77758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9F7-F4BF-4CCC-B0F0-17E5BCD4295B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E71-FD3F-4B70-A04A-5534C07BA2EB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412E-B7CA-4F7B-8A49-9DD4063EF9BD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EB4D-F6E8-41FA-B4B9-E6E70713F31A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427-0C92-427D-A98E-BFF70968D1F8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09BF-AD34-47F3-8A89-15C456677C75}" type="datetime1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837-E19E-4CF9-B086-B2CA8D97ADF8}" type="datetime1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4CB-C5F6-4983-8FCB-6A4CA49BA2AF}" type="datetime1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0ADA-5419-4A4A-849B-6DDB3474912B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73D-5E9C-4255-986E-1B6DAFCBD2EE}" type="datetime1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767C-D116-444B-B7B5-08FDF2185354}" type="datetime1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Smart1040.us. All rights reserved. Hosted by CAPA-NoVA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6461-A692-412D-A807-930046D0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rookings.edu/research/student-loans-the-racial-wealth-divide-and-why-we-need-full-student-debt-cancella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elp@smart1040.us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nn.com/2022/08/31/politics/biden-student-loan-forgiveness-faq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Federal Student Loan Forgiveness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BA41B-6175-44A1-3FD0-FECF2B2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142722" cy="365125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C4173-1A2C-C769-638E-D5A46972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79" y="4776584"/>
            <a:ext cx="2789218" cy="1427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B8EC1-9AF7-9BFF-7F73-189A695A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232" y="238820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652101"/>
            <a:ext cx="9144000" cy="523557"/>
          </a:xfrm>
        </p:spPr>
        <p:txBody>
          <a:bodyPr>
            <a:noAutofit/>
          </a:bodyPr>
          <a:lstStyle/>
          <a:p>
            <a:r>
              <a:rPr lang="en-US" sz="4800" dirty="0"/>
              <a:t>How to bring AGI below $250,000?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38275"/>
            <a:ext cx="9372600" cy="3981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AD22-35A5-C2B6-8DF4-3D77602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62804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38E7A-F493-BCF5-CF59-E2AB2E2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652101"/>
            <a:ext cx="9144000" cy="523557"/>
          </a:xfrm>
        </p:spPr>
        <p:txBody>
          <a:bodyPr>
            <a:noAutofit/>
          </a:bodyPr>
          <a:lstStyle/>
          <a:p>
            <a:r>
              <a:rPr lang="en-US" sz="4800" dirty="0"/>
              <a:t>How to bring AGI below $250,000?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9" y="1438682"/>
            <a:ext cx="11029950" cy="4886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05BED-59DF-3876-F3BB-E8F9E6D5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E0032-9820-1DDA-9BEE-781882C4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652101"/>
            <a:ext cx="9144000" cy="104607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bring AGI below $250,000?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29097" y="2158182"/>
            <a:ext cx="8046719" cy="42164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93EFB-CD83-8D39-68A5-6128BB33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82886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3BC59-E129-AC31-5B05-BDB8EA6D2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7159"/>
            <a:ext cx="9144000" cy="1082351"/>
          </a:xfrm>
        </p:spPr>
        <p:txBody>
          <a:bodyPr>
            <a:noAutofit/>
          </a:bodyPr>
          <a:lstStyle/>
          <a:p>
            <a:r>
              <a:rPr lang="en-US" sz="3200" b="1" dirty="0"/>
              <a:t>Do you make too much for student loan forgiveness? Here’s how to figure out whether you qualify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73" y="2352403"/>
            <a:ext cx="9286875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58C8A-A3B1-6BE5-D3CE-A1042D5F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1B395-C84B-0051-20E5-0E207350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36" y="100555"/>
            <a:ext cx="8718913" cy="75908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2AD85-6B14-B142-A55C-1ACE3DAC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E760A-D191-8CFD-F70D-3CF0061C5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Autofit/>
          </a:bodyPr>
          <a:lstStyle/>
          <a:p>
            <a:r>
              <a:rPr lang="en-US" sz="3600" b="1" dirty="0"/>
              <a:t>Why wealthy people borrow student loan?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B9FE4-B3DE-F2D9-2148-B4AC80DD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58411-BA50-68DD-44E7-CAB89898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6146C-4A9C-302A-4672-9B0A0043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2" y="1287593"/>
            <a:ext cx="8985379" cy="55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665" y="234089"/>
            <a:ext cx="9671985" cy="523557"/>
          </a:xfrm>
        </p:spPr>
        <p:txBody>
          <a:bodyPr>
            <a:noAutofit/>
          </a:bodyPr>
          <a:lstStyle/>
          <a:p>
            <a:r>
              <a:rPr lang="en-US" sz="2800" b="1" dirty="0"/>
              <a:t>Why </a:t>
            </a:r>
            <a:r>
              <a:rPr lang="en-US" sz="2800" b="1" dirty="0">
                <a:hlinkClick r:id="rId2"/>
              </a:rPr>
              <a:t>Asian</a:t>
            </a:r>
            <a:r>
              <a:rPr lang="en-US" sz="2800" b="1" dirty="0"/>
              <a:t> families don’t like to borrow student loan?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B9FE4-B3DE-F2D9-2148-B4AC80DD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58411-BA50-68DD-44E7-CAB898980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DCB33-A64A-8665-4D58-D2321383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9" y="691456"/>
            <a:ext cx="7445828" cy="6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Da-Sa-Bi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73" y="545692"/>
            <a:ext cx="7451288" cy="61757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48693-5339-823C-732D-C4B28F02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5EF87-4A90-E672-DCC0-B167D6B9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PLUS Loan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" y="621310"/>
            <a:ext cx="10898777" cy="58175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2EBC4-5E65-4B2F-BD0C-3BA95C0D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7DED3-3ED3-17F9-E4C1-55BE867C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PLUS Loan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" y="876436"/>
            <a:ext cx="8744087" cy="2651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" y="3789317"/>
            <a:ext cx="9649070" cy="20454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1D957-D64E-A124-589A-8BBF8C05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3A511-3512-BC5B-E89E-B090D3ED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57" y="1354183"/>
            <a:ext cx="8773886" cy="870857"/>
          </a:xfrm>
        </p:spPr>
        <p:txBody>
          <a:bodyPr>
            <a:noAutofit/>
          </a:bodyPr>
          <a:lstStyle/>
          <a:p>
            <a:r>
              <a:rPr lang="en-US" sz="3600" b="1" dirty="0"/>
              <a:t>Ten Things about Student Loan Forgiveness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011" y="2751909"/>
            <a:ext cx="5695406" cy="274360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en-US" dirty="0"/>
              <a:t>Is student loan a bad idea?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Should wealthy students borrow student loans?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Can I double dip? </a:t>
            </a:r>
          </a:p>
          <a:p>
            <a:pPr marL="457200" indent="-457200" algn="l">
              <a:buAutoNum type="arabicPeriod"/>
            </a:pPr>
            <a:r>
              <a:rPr lang="en-US" dirty="0"/>
              <a:t>Can my child borrow this year and ask for forgiveness?</a:t>
            </a:r>
          </a:p>
          <a:p>
            <a:pPr marL="457200" indent="-457200" algn="l">
              <a:buAutoNum type="arabicPeriod"/>
            </a:pPr>
            <a:r>
              <a:rPr lang="en-US" dirty="0"/>
              <a:t>Should I, a parent, borrow a PLUS loan and ask for forgiveness?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87143" y="2751909"/>
            <a:ext cx="5786846" cy="2751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6"/>
            </a:pPr>
            <a:r>
              <a:rPr lang="en-US" dirty="0"/>
              <a:t>Should I, a grandparent, borrow a private loan and how to let it go? 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en-US" dirty="0"/>
              <a:t>What is student loan interest tax deduction $2,500?</a:t>
            </a:r>
          </a:p>
          <a:p>
            <a:pPr marL="457200" indent="-457200" algn="l">
              <a:buFont typeface="Arial" panose="020B0604020202020204" pitchFamily="34" charset="0"/>
              <a:buAutoNum type="arabicPeriod" startAt="6"/>
            </a:pPr>
            <a:r>
              <a:rPr lang="en-US" dirty="0"/>
              <a:t>Will I pay state level income tax for debt forgiven? </a:t>
            </a:r>
          </a:p>
          <a:p>
            <a:pPr marL="457200" indent="-457200" algn="l">
              <a:buFont typeface="Arial" panose="020B0604020202020204" pitchFamily="34" charset="0"/>
              <a:buAutoNum type="arabicPeriod" startAt="6"/>
            </a:pPr>
            <a:r>
              <a:rPr lang="en-US" dirty="0"/>
              <a:t>529 and student loan</a:t>
            </a:r>
          </a:p>
          <a:p>
            <a:pPr marL="457200" indent="-457200" algn="l">
              <a:buFont typeface="Arial" panose="020B0604020202020204" pitchFamily="34" charset="0"/>
              <a:buAutoNum type="arabicPeriod" startAt="6"/>
            </a:pPr>
            <a:r>
              <a:rPr lang="en-US" dirty="0"/>
              <a:t>What are my action items?</a:t>
            </a:r>
          </a:p>
          <a:p>
            <a:pPr marL="457200" indent="-457200" algn="l">
              <a:buFont typeface="Arial" panose="020B0604020202020204" pitchFamily="34" charset="0"/>
              <a:buAutoNum type="arabicPeriod" startAt="6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AutoNum type="arabicPeriod" startAt="6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C6F2B-7D12-AE1C-7583-9C4B6511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54486" cy="365125"/>
          </a:xfrm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DAD4-20D3-2A04-588B-10E16F55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5CD8D-8FA5-984C-11E8-8CF3E752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48" y="70869"/>
            <a:ext cx="2789218" cy="14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Grandparents Student Loan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09" y="1271451"/>
            <a:ext cx="11076282" cy="3200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58FD6-F38E-3249-7C93-35EA7CAF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BC4D3-9F17-A91F-1CC2-F5CF639E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Income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1872343"/>
            <a:ext cx="9563100" cy="4381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5FC0D-FA40-53A3-D5A3-06BD9D2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</p:spTree>
    <p:extLst>
      <p:ext uri="{BB962C8B-B14F-4D97-AF65-F5344CB8AC3E}">
        <p14:creationId xmlns:p14="http://schemas.microsoft.com/office/powerpoint/2010/main" val="188332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529 and student loan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5710-05A8-3DF5-44F3-3D198C8B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076D8-5401-077A-3E80-4CC77866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387" y="495867"/>
            <a:ext cx="1996613" cy="100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60D6E-D0E9-E638-CADD-CC41A306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1" y="2047867"/>
            <a:ext cx="10002439" cy="2188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A13757-C8EB-6818-62B8-5E987547942D}"/>
              </a:ext>
            </a:extLst>
          </p:cNvPr>
          <p:cNvSpPr txBox="1"/>
          <p:nvPr/>
        </p:nvSpPr>
        <p:spPr>
          <a:xfrm>
            <a:off x="1675650" y="834182"/>
            <a:ext cx="721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Parent 529 (set up at junior year in college)</a:t>
            </a:r>
          </a:p>
          <a:p>
            <a:pPr marL="342900" indent="-342900">
              <a:buAutoNum type="arabicPeriod"/>
            </a:pPr>
            <a:r>
              <a:rPr lang="en-US" sz="2400" dirty="0"/>
              <a:t>Grandparent 529: as early as possible</a:t>
            </a:r>
          </a:p>
          <a:p>
            <a:pPr marL="342900" indent="-342900">
              <a:buAutoNum type="arabicPeriod"/>
            </a:pPr>
            <a:r>
              <a:rPr lang="en-US" sz="2400" dirty="0"/>
              <a:t>Older sibling 529: right after college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CAF48-6718-5665-0995-145688FC3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64" y="4511705"/>
            <a:ext cx="7700240" cy="15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 Item: FAFSA is a must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90" y="757646"/>
            <a:ext cx="7345935" cy="59137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5710-05A8-3DF5-44F3-3D198C8B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076D8-5401-077A-3E80-4CC77866B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1240016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506" y="234089"/>
            <a:ext cx="10269144" cy="1005927"/>
          </a:xfrm>
        </p:spPr>
        <p:txBody>
          <a:bodyPr>
            <a:normAutofit/>
          </a:bodyPr>
          <a:lstStyle/>
          <a:p>
            <a:r>
              <a:rPr lang="en-US" sz="4400" b="1" dirty="0"/>
              <a:t>Action Item: Look at asset mix of your family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11" y="1490052"/>
            <a:ext cx="7210152" cy="479017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232D1-B924-1368-7EFE-65A232E1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93434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92097-8F59-F7C4-A0CA-7598AA66A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1240016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158470-1038-B3E9-963B-45BA3C40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763" y="783771"/>
            <a:ext cx="10982131" cy="48342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Tax consult: Coach Mike Nie,</a:t>
            </a:r>
            <a:br>
              <a:rPr lang="en-US" dirty="0"/>
            </a:br>
            <a:r>
              <a:rPr lang="en-US" dirty="0"/>
              <a:t>CPA, CFA, CFP, IRS Enrolled Agent</a:t>
            </a:r>
            <a:br>
              <a:rPr lang="en-US" dirty="0"/>
            </a:br>
            <a:r>
              <a:rPr lang="en-US" dirty="0"/>
              <a:t>703-606-0270</a:t>
            </a:r>
            <a:br>
              <a:rPr lang="en-US" dirty="0"/>
            </a:br>
            <a:r>
              <a:rPr lang="en-US" dirty="0">
                <a:hlinkClick r:id="rId2"/>
              </a:rPr>
              <a:t>help@smart1040.us</a:t>
            </a:r>
            <a:br>
              <a:rPr lang="en-US" dirty="0"/>
            </a:br>
            <a:r>
              <a:rPr lang="en-US" dirty="0"/>
              <a:t>Eight week program from 9/14/2022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CAF27-9851-7CC0-E43A-55835378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1240016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3CAF27-9851-7CC0-E43A-55835378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97" y="234089"/>
            <a:ext cx="1996613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4A142C-926D-F406-0A0E-210D5ACF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95" y="318065"/>
            <a:ext cx="3325399" cy="6512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744A2-846B-6A32-A835-9B297108C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90" y="318065"/>
            <a:ext cx="4534678" cy="69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97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3CAF27-9851-7CC0-E43A-55835378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97" y="23408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“F” 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86" y="1474238"/>
            <a:ext cx="9096375" cy="59343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7E60D-B452-B476-2D42-E3966175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4731" y="208707"/>
            <a:ext cx="496544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A905E-53B8-35FB-0BEE-D32B8896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731" y="573832"/>
            <a:ext cx="9144000" cy="523557"/>
          </a:xfrm>
        </p:spPr>
        <p:txBody>
          <a:bodyPr>
            <a:noAutofit/>
          </a:bodyPr>
          <a:lstStyle/>
          <a:p>
            <a:r>
              <a:rPr lang="en-US" sz="4000" dirty="0"/>
              <a:t>Can I borrow new loan and get forgiven?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7E60D-B452-B476-2D42-E3966175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4731" y="208707"/>
            <a:ext cx="496544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A905E-53B8-35FB-0BEE-D32B8896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1D5CF-FF37-CF62-59D6-29C368BD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54" y="985715"/>
            <a:ext cx="8329382" cy="3284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51C1D4-5DB5-CB22-06D9-2B3E3D531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59" y="4174049"/>
            <a:ext cx="8247677" cy="23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731" y="573832"/>
            <a:ext cx="9144000" cy="523557"/>
          </a:xfrm>
        </p:spPr>
        <p:txBody>
          <a:bodyPr>
            <a:noAutofit/>
          </a:bodyPr>
          <a:lstStyle/>
          <a:p>
            <a:r>
              <a:rPr lang="en-US" sz="4000" dirty="0">
                <a:hlinkClick r:id="rId2"/>
              </a:rPr>
              <a:t>Current students and their parents</a:t>
            </a:r>
            <a:r>
              <a:rPr lang="en-US" sz="4000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7E60D-B452-B476-2D42-E3966175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4731" y="208707"/>
            <a:ext cx="496544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A905E-53B8-35FB-0BEE-D32B8896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13279-BBC0-C053-8949-7F3059792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750" y="1097388"/>
            <a:ext cx="7949473" cy="57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 Student Loan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538162"/>
            <a:ext cx="8210550" cy="57816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4BF61-1B98-2C32-6A72-010843D4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81AFF-435D-5AA7-393B-2C7B4954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Private Student Loan 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4BF61-1B98-2C32-6A72-010843D4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81AFF-435D-5AA7-393B-2C7B4954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98218-8180-0BC6-44C5-13D0BFF5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99" y="925612"/>
            <a:ext cx="9527558" cy="54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650" y="234089"/>
            <a:ext cx="9144000" cy="523557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Loan vs. S&amp;P 500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757646"/>
            <a:ext cx="10608129" cy="66210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C5AD1-4261-4028-263F-07443C06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8538F-797B-869B-23CC-CDA93B414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652101"/>
            <a:ext cx="9144000" cy="523557"/>
          </a:xfrm>
        </p:spPr>
        <p:txBody>
          <a:bodyPr>
            <a:noAutofit/>
          </a:bodyPr>
          <a:lstStyle/>
          <a:p>
            <a:r>
              <a:rPr lang="en-US" sz="4800" dirty="0"/>
              <a:t>How to bring AGI below $125,000?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AD22-35A5-C2B6-8DF4-3D77602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62804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Smart1040.us. All rights reserved. Hosted by CAPA-NoVA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38E7A-F493-BCF5-CF59-E2AB2E2E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387" y="70869"/>
            <a:ext cx="1996613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B6FD9-C4C4-6F9F-0D6D-B4F97795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60" y="1175658"/>
            <a:ext cx="9655967" cy="3794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7726F-97E9-F0E2-CBC3-D9F748FC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496" y="4878082"/>
            <a:ext cx="8602225" cy="18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3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560</Words>
  <Application>Microsoft Office PowerPoint</Application>
  <PresentationFormat>宽屏</PresentationFormat>
  <Paragraphs>63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Federal Student Loan Forgiveness 2022</vt:lpstr>
      <vt:lpstr>Ten Things about Student Loan Forgiveness</vt:lpstr>
      <vt:lpstr>The “F” word</vt:lpstr>
      <vt:lpstr>Can I borrow new loan and get forgiven?</vt:lpstr>
      <vt:lpstr>Current students and their parents?</vt:lpstr>
      <vt:lpstr>Federal Student Loan Rate</vt:lpstr>
      <vt:lpstr>Private Student Loan Rate</vt:lpstr>
      <vt:lpstr>Student Loan vs. S&amp;P 500</vt:lpstr>
      <vt:lpstr>How to bring AGI below $125,000?</vt:lpstr>
      <vt:lpstr>How to bring AGI below $250,000?</vt:lpstr>
      <vt:lpstr>How to bring AGI below $250,000?</vt:lpstr>
      <vt:lpstr>How to bring AGI below $250,000?</vt:lpstr>
      <vt:lpstr>Do you make too much for student loan forgiveness? Here’s how to figure out whether you qualify</vt:lpstr>
      <vt:lpstr>d</vt:lpstr>
      <vt:lpstr>Why wealthy people borrow student loan?</vt:lpstr>
      <vt:lpstr>Why Asian families don’t like to borrow student loan?</vt:lpstr>
      <vt:lpstr>Da-Sa-Bi</vt:lpstr>
      <vt:lpstr>PLUS Loan</vt:lpstr>
      <vt:lpstr>PLUS Loan</vt:lpstr>
      <vt:lpstr>Grandparents Student Loan</vt:lpstr>
      <vt:lpstr>State Income Impact</vt:lpstr>
      <vt:lpstr>529 and student loan</vt:lpstr>
      <vt:lpstr>Action Item: FAFSA is a must</vt:lpstr>
      <vt:lpstr>Action Item: Look at asset mix of your family</vt:lpstr>
      <vt:lpstr>Tax consult: Coach Mike Nie, CPA, CFA, CFP, IRS Enrolled Agent 703-606-0270 help@smart1040.us Eight week program from 9/14/2022</vt:lpstr>
      <vt:lpstr>PowerPoint 演示文稿</vt:lpstr>
      <vt:lpstr>PowerPoint 演示文稿</vt:lpstr>
    </vt:vector>
  </TitlesOfParts>
  <Company>SEC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Student Loan Forgiveness 2022</dc:title>
  <dc:creator>Nie, Mike</dc:creator>
  <cp:lastModifiedBy>Haiyi Huang</cp:lastModifiedBy>
  <cp:revision>16</cp:revision>
  <dcterms:created xsi:type="dcterms:W3CDTF">2022-09-08T17:05:23Z</dcterms:created>
  <dcterms:modified xsi:type="dcterms:W3CDTF">2022-09-10T03:05:11Z</dcterms:modified>
</cp:coreProperties>
</file>