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1"/>
  </p:sldMasterIdLst>
  <p:sldIdLst>
    <p:sldId id="256"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p:restoredTop sz="96327"/>
  </p:normalViewPr>
  <p:slideViewPr>
    <p:cSldViewPr snapToGrid="0" snapToObjects="1">
      <p:cViewPr varScale="1">
        <p:scale>
          <a:sx n="124" d="100"/>
          <a:sy n="124" d="100"/>
        </p:scale>
        <p:origin x="99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912629" y="1371600"/>
            <a:ext cx="5935540" cy="2696866"/>
          </a:xfrm>
        </p:spPr>
        <p:txBody>
          <a:bodyPr anchor="t">
            <a:normAutofit/>
          </a:bodyPr>
          <a:lstStyle>
            <a:lvl1pPr algn="l">
              <a:defRPr sz="4000"/>
            </a:lvl1pPr>
          </a:lstStyle>
          <a:p>
            <a:r>
              <a:rPr lang="en-US" dirty="0"/>
              <a:t>Click to edit Master title style</a:t>
            </a:r>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912629" y="4584879"/>
            <a:ext cx="593554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0D4E46AA-1EC0-4433-9956-E798E94A6FB7}" type="datetimeFigureOut">
              <a:rPr lang="en-US" smtClean="0"/>
              <a:t>9/26/21</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645639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0D4E46AA-1EC0-4433-9956-E798E94A6FB7}" type="datetimeFigureOut">
              <a:rPr lang="en-US" smtClean="0"/>
              <a:t>9/26/21</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075956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198077" y="1401097"/>
            <a:ext cx="2155722" cy="4775865"/>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838200" y="1401097"/>
            <a:ext cx="8232058" cy="477586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0D4E46AA-1EC0-4433-9956-E798E94A6FB7}" type="datetimeFigureOut">
              <a:rPr lang="en-US" smtClean="0"/>
              <a:t>9/26/21</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581425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0D4E46AA-1EC0-4433-9956-E798E94A6FB7}" type="datetimeFigureOut">
              <a:rPr lang="en-US" smtClean="0"/>
              <a:t>9/26/21</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2271774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912629" y="1709738"/>
            <a:ext cx="9214884" cy="3159974"/>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912628" y="5018567"/>
            <a:ext cx="7907079" cy="1073889"/>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0D4E46AA-1EC0-4433-9956-E798E94A6FB7}" type="datetimeFigureOut">
              <a:rPr lang="en-US" smtClean="0"/>
              <a:t>9/26/21</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3177893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914400" y="2849526"/>
            <a:ext cx="5105400" cy="321047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172200" y="2849526"/>
            <a:ext cx="5105400" cy="321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0D4E46AA-1EC0-4433-9956-E798E94A6FB7}" type="datetimeFigureOut">
              <a:rPr lang="en-US" smtClean="0"/>
              <a:t>9/26/21</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2310055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912628" y="1371599"/>
            <a:ext cx="10442760" cy="93975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912628" y="2311353"/>
            <a:ext cx="5084947"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912628" y="3006725"/>
            <a:ext cx="5084947" cy="31829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172200" y="2311353"/>
            <a:ext cx="5183188"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172200" y="3006725"/>
            <a:ext cx="5183188"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0D4E46AA-1EC0-4433-9956-E798E94A6FB7}" type="datetimeFigureOut">
              <a:rPr lang="en-US" smtClean="0"/>
              <a:t>9/26/21</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267103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0D4E46AA-1EC0-4433-9956-E798E94A6FB7}" type="datetimeFigureOut">
              <a:rPr lang="en-US" smtClean="0"/>
              <a:t>9/26/21</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493021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0D4E46AA-1EC0-4433-9956-E798E94A6FB7}" type="datetimeFigureOut">
              <a:rPr lang="en-US" smtClean="0"/>
              <a:t>9/26/21</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941263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912628" y="1463038"/>
            <a:ext cx="3859397" cy="1471548"/>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5183188" y="987425"/>
            <a:ext cx="6172200"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0D4E46AA-1EC0-4433-9956-E798E94A6FB7}" type="datetimeFigureOut">
              <a:rPr lang="en-US" smtClean="0"/>
              <a:t>9/26/21</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029903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912628" y="1463038"/>
            <a:ext cx="3859397" cy="1471548"/>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0D4E46AA-1EC0-4433-9956-E798E94A6FB7}" type="datetimeFigureOut">
              <a:rPr lang="en-US" smtClean="0"/>
              <a:t>9/26/21</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38C08-47C7-4847-B0BE-B9D8DEEB3D1B}" type="slidenum">
              <a:rPr lang="en-US" smtClean="0"/>
              <a:t>‹#›</a:t>
            </a:fld>
            <a:endParaRPr lang="en-US"/>
          </a:p>
        </p:txBody>
      </p:sp>
    </p:spTree>
    <p:extLst>
      <p:ext uri="{BB962C8B-B14F-4D97-AF65-F5344CB8AC3E}">
        <p14:creationId xmlns:p14="http://schemas.microsoft.com/office/powerpoint/2010/main" val="1607962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914400" y="1371600"/>
            <a:ext cx="10363200" cy="1314443"/>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914399" y="2853369"/>
            <a:ext cx="10363200" cy="308846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912628"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0D4E46AA-1EC0-4433-9956-E798E94A6FB7}" type="datetimeFigureOut">
              <a:rPr lang="en-US" smtClean="0"/>
              <a:pPr/>
              <a:t>9/26/21</a:t>
            </a:fld>
            <a:endParaRPr lang="en-US" dirty="0"/>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38C08-47C7-4847-B0BE-B9D8DEEB3D1B}" type="slidenum">
              <a:rPr lang="en-US" smtClean="0"/>
              <a:pPr/>
              <a:t>‹#›</a:t>
            </a:fld>
            <a:endParaRPr lang="en-US" dirty="0"/>
          </a:p>
        </p:txBody>
      </p:sp>
      <p:cxnSp>
        <p:nvCxnSpPr>
          <p:cNvPr id="7" name="Straight Connector 6">
            <a:extLst>
              <a:ext uri="{FF2B5EF4-FFF2-40B4-BE49-F238E27FC236}">
                <a16:creationId xmlns:a16="http://schemas.microsoft.com/office/drawing/2014/main" id="{F209B62C-3402-4623-9A7C-AA048B56F8C3}"/>
              </a:ext>
            </a:extLst>
          </p:cNvPr>
          <p:cNvCxnSpPr>
            <a:cxnSpLocks/>
          </p:cNvCxnSpPr>
          <p:nvPr/>
        </p:nvCxnSpPr>
        <p:spPr>
          <a:xfrm>
            <a:off x="990600"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46898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24" r:id="rId6"/>
    <p:sldLayoutId id="2147483719" r:id="rId7"/>
    <p:sldLayoutId id="2147483720" r:id="rId8"/>
    <p:sldLayoutId id="2147483721" r:id="rId9"/>
    <p:sldLayoutId id="2147483723" r:id="rId10"/>
    <p:sldLayoutId id="2147483722" r:id="rId11"/>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274320" indent="0" algn="l" defTabSz="914400" rtl="0" eaLnBrk="1" latinLnBrk="0" hangingPunct="1">
        <a:lnSpc>
          <a:spcPct val="120000"/>
        </a:lnSpc>
        <a:spcBef>
          <a:spcPts val="500"/>
        </a:spcBef>
        <a:buSzPct val="87000"/>
        <a:buFontTx/>
        <a:buNone/>
        <a:defRPr sz="1800"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594360" indent="0" algn="l" defTabSz="914400" rtl="0" eaLnBrk="1" latinLnBrk="0" hangingPunct="1">
        <a:lnSpc>
          <a:spcPct val="120000"/>
        </a:lnSpc>
        <a:spcBef>
          <a:spcPts val="500"/>
        </a:spcBef>
        <a:buSzPct val="87000"/>
        <a:buFontTx/>
        <a:buNone/>
        <a:defRPr sz="1400"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914400" y="815551"/>
            <a:ext cx="10490886" cy="4668216"/>
          </a:xfrm>
        </p:spPr>
        <p:txBody>
          <a:bodyPr anchor="b">
            <a:normAutofit fontScale="90000"/>
          </a:bodyPr>
          <a:lstStyle/>
          <a:p>
            <a:pPr>
              <a:lnSpc>
                <a:spcPct val="90000"/>
              </a:lnSpc>
            </a:pPr>
            <a:r>
              <a:rPr lang="en-US" sz="2800" dirty="0"/>
              <a:t>A: Hey Linda, how have you been? I haven’t seen you for a while. Hope everything is going well.</a:t>
            </a:r>
            <a:br>
              <a:rPr lang="en-US" sz="2800" dirty="0"/>
            </a:br>
            <a:r>
              <a:rPr lang="en-US" sz="2800" dirty="0"/>
              <a:t>B:  Yeah, thanks for asking! I’ve been very busy lately. With kids going to school and I’m working from home, it’s tough. </a:t>
            </a:r>
            <a:r>
              <a:rPr lang="en-US" sz="2800" dirty="0" err="1"/>
              <a:t>ta:f</a:t>
            </a:r>
            <a:r>
              <a:rPr lang="en-US" sz="2800" dirty="0"/>
              <a:t>.</a:t>
            </a:r>
            <a:br>
              <a:rPr lang="en-US" sz="2800" dirty="0"/>
            </a:br>
            <a:r>
              <a:rPr lang="en-US" sz="2800" dirty="0"/>
              <a:t>A: Oh, talking about COVID, do you know anyone who tested positive? </a:t>
            </a:r>
            <a:br>
              <a:rPr lang="en-US" sz="2800" dirty="0"/>
            </a:br>
            <a:r>
              <a:rPr lang="en-US" sz="2800" dirty="0"/>
              <a:t>B: Yes, my son’s school has positive cases weekly. Those people who have close contact with the person who tested positive need to stay home for 14 days before they can go back to school again.</a:t>
            </a:r>
            <a:br>
              <a:rPr lang="en-US" sz="2800" dirty="0"/>
            </a:br>
            <a:r>
              <a:rPr lang="en-US" sz="2800" dirty="0"/>
              <a:t>A: That’s awful. Does school provide online learning during the time they stay home? </a:t>
            </a:r>
            <a:br>
              <a:rPr lang="en-US" sz="2800" dirty="0"/>
            </a:br>
            <a:r>
              <a:rPr lang="en-US" sz="2800" dirty="0"/>
              <a:t>B: Probably not. Schools have online classes for kids with disabilities, but not for students who are identified as close contacts.</a:t>
            </a:r>
            <a:br>
              <a:rPr lang="en-US" sz="1600" dirty="0"/>
            </a:br>
            <a:endParaRPr lang="en-US" sz="1600" dirty="0"/>
          </a:p>
        </p:txBody>
      </p:sp>
      <p:cxnSp>
        <p:nvCxnSpPr>
          <p:cNvPr id="19" name="Straight Connector 18">
            <a:extLst>
              <a:ext uri="{FF2B5EF4-FFF2-40B4-BE49-F238E27FC236}">
                <a16:creationId xmlns:a16="http://schemas.microsoft.com/office/drawing/2014/main" id="{8A5C8BF2-C035-4BFF-8802-A397238344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2570" y="5832631"/>
            <a:ext cx="1020883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1536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914400" y="815551"/>
            <a:ext cx="10490886" cy="4668216"/>
          </a:xfrm>
        </p:spPr>
        <p:txBody>
          <a:bodyPr anchor="b">
            <a:normAutofit fontScale="90000"/>
          </a:bodyPr>
          <a:lstStyle/>
          <a:p>
            <a:pPr>
              <a:lnSpc>
                <a:spcPct val="90000"/>
              </a:lnSpc>
            </a:pPr>
            <a:r>
              <a:rPr lang="en-US" sz="2800" dirty="0"/>
              <a:t>A: What do you like to do at your spare time?</a:t>
            </a:r>
            <a:br>
              <a:rPr lang="en-US" sz="2800" dirty="0"/>
            </a:br>
            <a:r>
              <a:rPr lang="en-US" sz="2800" dirty="0"/>
              <a:t>B: I like coding with </a:t>
            </a:r>
            <a:r>
              <a:rPr lang="en-US" sz="2800" dirty="0" err="1"/>
              <a:t>Trinket.io</a:t>
            </a:r>
            <a:r>
              <a:rPr lang="en-US" sz="2800" dirty="0"/>
              <a:t>.</a:t>
            </a:r>
            <a:br>
              <a:rPr lang="en-US" sz="2800" dirty="0"/>
            </a:br>
            <a:r>
              <a:rPr lang="en-US" sz="2800" dirty="0"/>
              <a:t>A: Can you tell me what is </a:t>
            </a:r>
            <a:r>
              <a:rPr lang="en-US" sz="2800" dirty="0" err="1"/>
              <a:t>Trinket.io</a:t>
            </a:r>
            <a:r>
              <a:rPr lang="en-US" sz="2800" dirty="0"/>
              <a:t> and what you do with it?</a:t>
            </a:r>
            <a:br>
              <a:rPr lang="en-US" sz="2800" dirty="0"/>
            </a:br>
            <a:r>
              <a:rPr lang="en-US" sz="2800" dirty="0"/>
              <a:t>B: </a:t>
            </a:r>
            <a:r>
              <a:rPr lang="en-US" sz="2800" dirty="0" err="1"/>
              <a:t>Trinket.io</a:t>
            </a:r>
            <a:r>
              <a:rPr lang="en-US" sz="2800" dirty="0"/>
              <a:t> is like python but you don’t even have to sign up.</a:t>
            </a:r>
            <a:br>
              <a:rPr lang="en-US" sz="2800" dirty="0"/>
            </a:br>
            <a:r>
              <a:rPr lang="en-US" sz="2800" dirty="0"/>
              <a:t>A: Cool. Is it hard to learn?</a:t>
            </a:r>
            <a:br>
              <a:rPr lang="en-US" sz="2800" dirty="0"/>
            </a:br>
            <a:r>
              <a:rPr lang="en-US" sz="2800" dirty="0"/>
              <a:t>B: Na, there’s a few lessons to help you understand what coding is like.</a:t>
            </a:r>
            <a:br>
              <a:rPr lang="en-US" sz="2800" dirty="0"/>
            </a:br>
            <a:r>
              <a:rPr lang="en-US" sz="2800" dirty="0"/>
              <a:t>A: It sounds so easy. Can you teach me?</a:t>
            </a:r>
            <a:br>
              <a:rPr lang="en-US" sz="2800" dirty="0"/>
            </a:br>
            <a:r>
              <a:rPr lang="en-US" sz="2800" dirty="0"/>
              <a:t>B: I’d say yes. First type </a:t>
            </a:r>
            <a:r>
              <a:rPr lang="en-US" sz="2800" dirty="0" err="1"/>
              <a:t>trinket.io</a:t>
            </a:r>
            <a:r>
              <a:rPr lang="en-US" sz="2800" dirty="0"/>
              <a:t>, second, scroll down a bit and you’ll find your lesson. Oh, it’s not so easy </a:t>
            </a:r>
            <a:r>
              <a:rPr lang="en-US" sz="2800" dirty="0" err="1"/>
              <a:t>‘cause</a:t>
            </a:r>
            <a:r>
              <a:rPr lang="en-US" sz="2800" dirty="0"/>
              <a:t> computer doesn't understand that much.</a:t>
            </a:r>
            <a:br>
              <a:rPr lang="en-US" sz="2800" dirty="0"/>
            </a:br>
            <a:r>
              <a:rPr lang="en-US" sz="2800" dirty="0"/>
              <a:t>A: Got you! I’ll check it online and try it myself. </a:t>
            </a:r>
            <a:endParaRPr lang="en-US" sz="1600" dirty="0"/>
          </a:p>
        </p:txBody>
      </p:sp>
      <p:cxnSp>
        <p:nvCxnSpPr>
          <p:cNvPr id="19" name="Straight Connector 18">
            <a:extLst>
              <a:ext uri="{FF2B5EF4-FFF2-40B4-BE49-F238E27FC236}">
                <a16:creationId xmlns:a16="http://schemas.microsoft.com/office/drawing/2014/main" id="{8A5C8BF2-C035-4BFF-8802-A397238344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2570" y="5832631"/>
            <a:ext cx="1020883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473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914400" y="815551"/>
            <a:ext cx="10490886" cy="4668216"/>
          </a:xfrm>
        </p:spPr>
        <p:txBody>
          <a:bodyPr anchor="b">
            <a:normAutofit fontScale="90000"/>
          </a:bodyPr>
          <a:lstStyle/>
          <a:p>
            <a:pPr>
              <a:lnSpc>
                <a:spcPct val="90000"/>
              </a:lnSpc>
            </a:pPr>
            <a:r>
              <a:rPr lang="en-US" sz="2800" dirty="0"/>
              <a:t>A: Do you know which date is the Chinese Mid-Autumn festival this year? </a:t>
            </a:r>
            <a:br>
              <a:rPr lang="en-US" sz="2800" dirty="0"/>
            </a:br>
            <a:r>
              <a:rPr lang="en-US" sz="2800" dirty="0"/>
              <a:t>B: I checked and it’s September 21 this year. We’re suppose to see a full moon that night.</a:t>
            </a:r>
            <a:br>
              <a:rPr lang="en-US" sz="2800" dirty="0"/>
            </a:br>
            <a:r>
              <a:rPr lang="en-US" sz="2800" dirty="0"/>
              <a:t>A:  Is it more like the Thanksgiving holiday here when all family members get together to celebrate it? </a:t>
            </a:r>
            <a:br>
              <a:rPr lang="en-US" sz="2800" dirty="0"/>
            </a:br>
            <a:r>
              <a:rPr lang="en-US" sz="2800" dirty="0"/>
              <a:t>B: Yes. This the holiday where people get together to celebrate but not this year mainly due to COVID. People eat ”moon cake” and enjoy lots of vegetables and fruits during this harvest season.</a:t>
            </a:r>
            <a:br>
              <a:rPr lang="en-US" sz="2800" dirty="0"/>
            </a:br>
            <a:r>
              <a:rPr lang="en-US" sz="2800" dirty="0"/>
              <a:t>A: Nice! Can we get moon cake here?</a:t>
            </a:r>
            <a:br>
              <a:rPr lang="en-US" sz="2800" dirty="0"/>
            </a:br>
            <a:r>
              <a:rPr lang="en-US" sz="2800" dirty="0"/>
              <a:t>B: Yes, Asian grocery stores usually sell moon cakes and you have many kinds of moon cakes to chose from. </a:t>
            </a:r>
            <a:br>
              <a:rPr lang="en-US" sz="2800" dirty="0"/>
            </a:br>
            <a:endParaRPr lang="en-US" sz="1600" dirty="0"/>
          </a:p>
        </p:txBody>
      </p:sp>
      <p:cxnSp>
        <p:nvCxnSpPr>
          <p:cNvPr id="19" name="Straight Connector 18">
            <a:extLst>
              <a:ext uri="{FF2B5EF4-FFF2-40B4-BE49-F238E27FC236}">
                <a16:creationId xmlns:a16="http://schemas.microsoft.com/office/drawing/2014/main" id="{8A5C8BF2-C035-4BFF-8802-A397238344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2570" y="5832631"/>
            <a:ext cx="1020883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5969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914400" y="815551"/>
            <a:ext cx="10490886" cy="4668216"/>
          </a:xfrm>
        </p:spPr>
        <p:txBody>
          <a:bodyPr anchor="b">
            <a:normAutofit/>
          </a:bodyPr>
          <a:lstStyle/>
          <a:p>
            <a:pPr>
              <a:lnSpc>
                <a:spcPct val="90000"/>
              </a:lnSpc>
            </a:pPr>
            <a:r>
              <a:rPr lang="en-US" sz="2800" dirty="0"/>
              <a:t>A: Hey Adam, nice to meet you here. You got so many vegetables in your shopping cart, Do you like cooking yourself?</a:t>
            </a:r>
            <a:br>
              <a:rPr lang="en-US" sz="2800" dirty="0"/>
            </a:br>
            <a:r>
              <a:rPr lang="en-US" sz="2800" dirty="0"/>
              <a:t>B: Yes, I try to cook at home as much as I can. I feel it’s healthier and I can customize the way I want. </a:t>
            </a:r>
            <a:br>
              <a:rPr lang="en-US" sz="2800" dirty="0"/>
            </a:br>
            <a:r>
              <a:rPr lang="en-US" sz="2800" dirty="0"/>
              <a:t>A: Nice! What kind of food you usually make?</a:t>
            </a:r>
            <a:br>
              <a:rPr lang="en-US" sz="2800" dirty="0"/>
            </a:br>
            <a:r>
              <a:rPr lang="en-US" sz="2800" dirty="0"/>
              <a:t>B: I like cooking vegetable soup with noodles. My kids love it! </a:t>
            </a:r>
            <a:br>
              <a:rPr lang="en-US" sz="2800" dirty="0"/>
            </a:br>
            <a:r>
              <a:rPr lang="en-US" sz="2800" dirty="0"/>
              <a:t>A: Awesome! My kids love the chocolate cookies that I made. It’s super yummy if you eat the cookies when they’re fresh out of the oven. </a:t>
            </a:r>
            <a:br>
              <a:rPr lang="en-US" sz="2800" dirty="0"/>
            </a:br>
            <a:r>
              <a:rPr lang="en-US" sz="2800" dirty="0"/>
              <a:t>B: Sounds delicious! Would you mind sharing me the recipe? </a:t>
            </a:r>
            <a:br>
              <a:rPr lang="en-US" sz="2800" dirty="0"/>
            </a:br>
            <a:r>
              <a:rPr lang="en-US" sz="2800" dirty="0"/>
              <a:t>A: Not at all. I’ll send you the link to the recipe later. </a:t>
            </a:r>
            <a:endParaRPr lang="en-US" sz="1600" dirty="0"/>
          </a:p>
        </p:txBody>
      </p:sp>
      <p:cxnSp>
        <p:nvCxnSpPr>
          <p:cNvPr id="19" name="Straight Connector 18">
            <a:extLst>
              <a:ext uri="{FF2B5EF4-FFF2-40B4-BE49-F238E27FC236}">
                <a16:creationId xmlns:a16="http://schemas.microsoft.com/office/drawing/2014/main" id="{8A5C8BF2-C035-4BFF-8802-A397238344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2570" y="5832631"/>
            <a:ext cx="1020883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8765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67CD4-E792-8E49-8D13-468DD7B68ABB}"/>
              </a:ext>
            </a:extLst>
          </p:cNvPr>
          <p:cNvSpPr>
            <a:spLocks noGrp="1"/>
          </p:cNvSpPr>
          <p:nvPr>
            <p:ph type="ctrTitle"/>
          </p:nvPr>
        </p:nvSpPr>
        <p:spPr>
          <a:xfrm>
            <a:off x="914400" y="815551"/>
            <a:ext cx="10490886" cy="4668216"/>
          </a:xfrm>
        </p:spPr>
        <p:txBody>
          <a:bodyPr anchor="b">
            <a:normAutofit/>
          </a:bodyPr>
          <a:lstStyle/>
          <a:p>
            <a:pPr>
              <a:lnSpc>
                <a:spcPct val="90000"/>
              </a:lnSpc>
            </a:pPr>
            <a:r>
              <a:rPr lang="en-US" sz="2800" dirty="0"/>
              <a:t>A: Hi, Michelle, how are you? Which company you’re working for now?</a:t>
            </a:r>
            <a:br>
              <a:rPr lang="en-US" sz="2800" dirty="0"/>
            </a:br>
            <a:r>
              <a:rPr lang="en-US" sz="2800" dirty="0"/>
              <a:t>B: I work for Facebook. </a:t>
            </a:r>
            <a:br>
              <a:rPr lang="en-US" sz="2800" dirty="0"/>
            </a:br>
            <a:r>
              <a:rPr lang="en-US" sz="2800" dirty="0"/>
              <a:t>A: Oh, great! My son is looking for a summer internship. Does Facebook have any internship opportunities?</a:t>
            </a:r>
            <a:br>
              <a:rPr lang="en-US" sz="2800" dirty="0"/>
            </a:br>
            <a:r>
              <a:rPr lang="en-US" sz="2800" dirty="0"/>
              <a:t>B: I think we do. Let me check it out and let you know. Does your son have any position that he is interested?</a:t>
            </a:r>
            <a:br>
              <a:rPr lang="en-US" sz="2800" dirty="0"/>
            </a:br>
            <a:r>
              <a:rPr lang="en-US" sz="2800" dirty="0"/>
              <a:t>A: Anything related to software programming should be fine.  </a:t>
            </a:r>
            <a:br>
              <a:rPr lang="en-US" sz="2800" dirty="0"/>
            </a:br>
            <a:r>
              <a:rPr lang="en-US" sz="2800" dirty="0"/>
              <a:t>B: Does he have a resume? I can refer him if he find any role in Facebook that he is interested in.</a:t>
            </a:r>
            <a:br>
              <a:rPr lang="en-US" sz="2800" dirty="0"/>
            </a:br>
            <a:r>
              <a:rPr lang="en-US" sz="2800" dirty="0"/>
              <a:t>A: Yes, he does. I’ll ask him to send you his resume. Thank you! </a:t>
            </a:r>
            <a:endParaRPr lang="en-US" sz="1600" dirty="0"/>
          </a:p>
        </p:txBody>
      </p:sp>
      <p:cxnSp>
        <p:nvCxnSpPr>
          <p:cNvPr id="19" name="Straight Connector 18">
            <a:extLst>
              <a:ext uri="{FF2B5EF4-FFF2-40B4-BE49-F238E27FC236}">
                <a16:creationId xmlns:a16="http://schemas.microsoft.com/office/drawing/2014/main" id="{8A5C8BF2-C035-4BFF-8802-A397238344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2570" y="5832631"/>
            <a:ext cx="1020883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6747280"/>
      </p:ext>
    </p:extLst>
  </p:cSld>
  <p:clrMapOvr>
    <a:masterClrMapping/>
  </p:clrMapOvr>
</p:sld>
</file>

<file path=ppt/theme/theme1.xml><?xml version="1.0" encoding="utf-8"?>
<a:theme xmlns:a="http://schemas.openxmlformats.org/drawingml/2006/main" name="DashVTI">
  <a:themeElements>
    <a:clrScheme name="AnalogousFromDarkSeedLeftStep">
      <a:dk1>
        <a:srgbClr val="000000"/>
      </a:dk1>
      <a:lt1>
        <a:srgbClr val="FFFFFF"/>
      </a:lt1>
      <a:dk2>
        <a:srgbClr val="2F1B2F"/>
      </a:dk2>
      <a:lt2>
        <a:srgbClr val="F0F3F2"/>
      </a:lt2>
      <a:accent1>
        <a:srgbClr val="D43C93"/>
      </a:accent1>
      <a:accent2>
        <a:srgbClr val="C22AC1"/>
      </a:accent2>
      <a:accent3>
        <a:srgbClr val="963CD4"/>
      </a:accent3>
      <a:accent4>
        <a:srgbClr val="5037C6"/>
      </a:accent4>
      <a:accent5>
        <a:srgbClr val="3C61D4"/>
      </a:accent5>
      <a:accent6>
        <a:srgbClr val="2A8EC2"/>
      </a:accent6>
      <a:hlink>
        <a:srgbClr val="3F49BF"/>
      </a:hlink>
      <a:folHlink>
        <a:srgbClr val="7F7F7F"/>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42B0E7C6-1071-483F-A575-9AF7EE1B96AC}" vid="{E18014FF-B132-4F63-9D72-5B85E99D6417}"/>
    </a:ext>
  </a:extLst>
</a:theme>
</file>

<file path=docProps/app.xml><?xml version="1.0" encoding="utf-8"?>
<Properties xmlns="http://schemas.openxmlformats.org/officeDocument/2006/extended-properties" xmlns:vt="http://schemas.openxmlformats.org/officeDocument/2006/docPropsVTypes">
  <TotalTime>243</TotalTime>
  <Words>736</Words>
  <Application>Microsoft Macintosh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Grandview Display</vt:lpstr>
      <vt:lpstr>DashVTI</vt:lpstr>
      <vt:lpstr>A: Hey Linda, how have you been? I haven’t seen you for a while. Hope everything is going well. B:  Yeah, thanks for asking! I’ve been very busy lately. With kids going to school and I’m working from home, it’s tough. ta:f. A: Oh, talking about COVID, do you know anyone who tested positive?  B: Yes, my son’s school has positive cases weekly. Those people who have close contact with the person who tested positive need to stay home for 14 days before they can go back to school again. A: That’s awful. Does school provide online learning during the time they stay home?  B: Probably not. Schools have online classes for kids with disabilities, but not for students who are identified as close contacts. </vt:lpstr>
      <vt:lpstr>A: What do you like to do at your spare time? B: I like coding with Trinket.io. A: Can you tell me what is Trinket.io and what you do with it? B: Trinket.io is like python but you don’t even have to sign up. A: Cool. Is it hard to learn? B: Na, there’s a few lessons to help you understand what coding is like. A: It sounds so easy. Can you teach me? B: I’d say yes. First type trinket.io, second, scroll down a bit and you’ll find your lesson. Oh, it’s not so easy ‘cause computer doesn't understand that much. A: Got you! I’ll check it online and try it myself. </vt:lpstr>
      <vt:lpstr>A: Do you know which date is the Chinese Mid-Autumn festival this year?  B: I checked and it’s September 21 this year. We’re suppose to see a full moon that night. A:  Is it more like the Thanksgiving holiday here when all family members get together to celebrate it?  B: Yes. This the holiday where people get together to celebrate but not this year mainly due to COVID. People eat ”moon cake” and enjoy lots of vegetables and fruits during this harvest season. A: Nice! Can we get moon cake here? B: Yes, Asian grocery stores usually sell moon cakes and you have many kinds of moon cakes to chose from.  </vt:lpstr>
      <vt:lpstr>A: Hey Adam, nice to meet you here. You got so many vegetables in your shopping cart, Do you like cooking yourself? B: Yes, I try to cook at home as much as I can. I feel it’s healthier and I can customize the way I want.  A: Nice! What kind of food you usually make? B: I like cooking vegetable soup with noodles. My kids love it!  A: Awesome! My kids love the chocolate cookies that I made. It’s super yummy if you eat the cookies when they’re fresh out of the oven.  B: Sounds delicious! Would you mind sharing me the recipe?  A: Not at all. I’ll send you the link to the recipe later. </vt:lpstr>
      <vt:lpstr>A: Hi, Michelle, how are you? Which company you’re working for now? B: I work for Facebook.  A: Oh, great! My son is looking for a summer internship. Does Facebook have any internship opportunities? B: I think we do. Let me check it out and let you know. Does your son have any position that he is interested? A: Anything related to software programming should be fine.   B: Does he have a resume? I can refer him if he find any role in Facebook that he is interested in. A: Yes, he does. I’ll ask him to send you his resume. 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Hey, what’s up? I heard schools opened last week. B:  Yeah, we had the first week of school and it was an interesting experience for the kids and parents! A: Did your kids enjoy the in-person classes more? B: Kind of. They like riding the school bus with classmates, talking to classmates in the classroom and eating lunch together in the cafeteria. School lunch is free this year, but the amount is small I heard. A: Wonderful! Do they wear masks? B: Yeah, they’re pretty good at wearing masks and washing hands. I’m impressed. A: Nice to hear! Hope the Covid-19 cases won’t increase too much so they can keep having fun. B: Agreed. Let’s all take care of ourselves and each other. </dc:title>
  <dc:creator>Microsoft Office User</dc:creator>
  <cp:lastModifiedBy>Microsoft Office User</cp:lastModifiedBy>
  <cp:revision>4</cp:revision>
  <dcterms:created xsi:type="dcterms:W3CDTF">2021-08-29T20:16:21Z</dcterms:created>
  <dcterms:modified xsi:type="dcterms:W3CDTF">2021-09-27T02:04:48Z</dcterms:modified>
</cp:coreProperties>
</file>