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 varScale="1">
        <p:scale>
          <a:sx n="94" d="100"/>
          <a:sy n="94" d="100"/>
        </p:scale>
        <p:origin x="9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1046B1-468E-400B-BD86-B87006F318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1E53B8-2E37-4EB8-AF9D-3503C5C544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4F4EC5-8F5B-47B0-8460-620C48941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D3D8D-0DE0-4929-A944-7B661CAFE97D}" type="datetimeFigureOut">
              <a:rPr lang="en-US" smtClean="0"/>
              <a:t>6/20/2021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79981B-6913-4665-B0E0-F40584FF7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C5D5D5-1734-4FF0-865F-F26C4D2A9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428E3-D227-419D-B3D5-48F8A476F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77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81C9AB-A432-4CB2-8747-DC5EB8F68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E189CD-891C-484E-948B-A600702F5A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B28963-862A-4C5D-8DAC-5604E82D4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D3D8D-0DE0-4929-A944-7B661CAFE97D}" type="datetimeFigureOut">
              <a:rPr lang="en-US" smtClean="0"/>
              <a:t>6/20/2021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89178E-B3FA-473C-98F6-FCB8A274E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8F9122-F538-4B4D-A1E6-E6624AE8B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428E3-D227-419D-B3D5-48F8A476F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73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C48B34F-C993-45A8-B62E-28C9DD39B1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FCB0DF-2E37-4A7A-B736-31BFBCB3D5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30C341-B1BA-404D-9711-044C0A989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D3D8D-0DE0-4929-A944-7B661CAFE97D}" type="datetimeFigureOut">
              <a:rPr lang="en-US" smtClean="0"/>
              <a:t>6/20/2021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A3FB70-55ED-481F-9357-3E537D58E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0A15B3-DED2-44A8-B663-C97403C1A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428E3-D227-419D-B3D5-48F8A476F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810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F6F6E2-45A0-4DD8-9A30-E96AFDCCA6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9FB428-9953-4322-9C38-DAD4DE7372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803DC1-5097-40DF-89D7-1EEB73543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D3D8D-0DE0-4929-A944-7B661CAFE97D}" type="datetimeFigureOut">
              <a:rPr lang="en-US" smtClean="0"/>
              <a:t>6/20/2021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DBB120-B060-49C0-A9C5-3667A0269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03759B-92B0-454D-8151-5C9B8FB42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428E3-D227-419D-B3D5-48F8A476F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931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DBE46D-276E-4B1C-A838-C2E0DF6A9D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C24E03-245A-4993-8184-BC3B4808A0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533622-D5F5-4707-962B-82E7D1CF4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D3D8D-0DE0-4929-A944-7B661CAFE97D}" type="datetimeFigureOut">
              <a:rPr lang="en-US" smtClean="0"/>
              <a:t>6/20/2021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885145-71DB-43A8-B1E2-5609ACEA8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7E3A38-48C9-48C6-90C6-6EE959A19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428E3-D227-419D-B3D5-48F8A476F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339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96B4F-223A-411A-B11E-4081373FBC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D06FF-867F-403E-BD3D-89B3CD234F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EC0D9F-75A8-474A-8DB8-61E7BD695B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A0CD8A-383C-4795-B9D5-4310C388D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D3D8D-0DE0-4929-A944-7B661CAFE97D}" type="datetimeFigureOut">
              <a:rPr lang="en-US" smtClean="0"/>
              <a:t>6/20/2021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174283-B244-4596-BDB5-B68075294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9034C3-EDF6-426F-A3A0-D90F5B0AE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428E3-D227-419D-B3D5-48F8A476F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62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265D1D-BB80-4C8B-A8EF-77C663ACA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57FC91-ABC8-471A-8752-7F30738500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7C5862-1EE0-4E51-A6E1-37187E3FD2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701351-18AF-460F-B427-4B9B845709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95F1D6B-FFB5-4D5D-8B0B-1499B6DA70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C955EF-A8C1-4327-A3EE-C157D3807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D3D8D-0DE0-4929-A944-7B661CAFE97D}" type="datetimeFigureOut">
              <a:rPr lang="en-US" smtClean="0"/>
              <a:t>6/20/2021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13101BC-2DCD-4811-98AD-45269C993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D27577E-6D7A-43D9-BF59-3C2F486CB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428E3-D227-419D-B3D5-48F8A476F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424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44DC38-44F4-4345-B97A-04C1560537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351378-A24E-448A-B4C1-57978BD863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D3D8D-0DE0-4929-A944-7B661CAFE97D}" type="datetimeFigureOut">
              <a:rPr lang="en-US" smtClean="0"/>
              <a:t>6/20/2021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C64953-8E29-4C37-9EC6-FDB5BC11F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A20F70-1460-421B-AEEF-7D623A6CF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428E3-D227-419D-B3D5-48F8A476F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867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A23EFFD-185B-4F40-A781-828C6EF94E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D3D8D-0DE0-4929-A944-7B661CAFE97D}" type="datetimeFigureOut">
              <a:rPr lang="en-US" smtClean="0"/>
              <a:t>6/20/2021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11B0CA-0642-4A75-B7CC-16BAB97DB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CB3C4D-1854-4E20-9ACE-474418642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428E3-D227-419D-B3D5-48F8A476F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863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BA762-0756-4EC8-80A5-1B22C0C0F4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DDFD2D-B19A-4D19-9901-4E6E07F13C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6A251F-D6B7-4E5B-99C3-6FF98C6524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32AD3B-FACC-4577-A0FF-455A6B873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D3D8D-0DE0-4929-A944-7B661CAFE97D}" type="datetimeFigureOut">
              <a:rPr lang="en-US" smtClean="0"/>
              <a:t>6/20/2021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C8C9D1-4E2D-4600-BCCF-80FA62470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4E45A1-C758-4941-918C-5675B79DE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428E3-D227-419D-B3D5-48F8A476F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449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B7804-2A65-4F89-808D-C4BEB0532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CD5E022-98C4-49B2-8AE9-C23E8EC13D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1F9759-FEA5-4EF8-851F-6178FAB61D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107E6E-9085-4355-9F7F-4CE7B404B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D3D8D-0DE0-4929-A944-7B661CAFE97D}" type="datetimeFigureOut">
              <a:rPr lang="en-US" smtClean="0"/>
              <a:t>6/20/2021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AE80D0-82D0-470C-AC82-3A37AE62D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34BC89-DCB7-456D-8D81-A31DC346B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428E3-D227-419D-B3D5-48F8A476F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776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F12F8E2-E69D-4FFE-8F1F-1B447A941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15EE32-5FB9-4D77-AB3E-D0ED8C0A92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5E302A-70EE-467E-8E54-969E05A34F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D3D8D-0DE0-4929-A944-7B661CAFE97D}" type="datetimeFigureOut">
              <a:rPr lang="en-US" smtClean="0"/>
              <a:t>6/20/2021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3DCB1E-438C-4043-8688-C08F1C1B75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3C820C-E149-4660-968F-FC49335742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9428E3-D227-419D-B3D5-48F8A476F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094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6728AA3-35BC-4770-AD0C-964AED8B09F4}"/>
              </a:ext>
            </a:extLst>
          </p:cNvPr>
          <p:cNvSpPr txBox="1"/>
          <p:nvPr/>
        </p:nvSpPr>
        <p:spPr>
          <a:xfrm>
            <a:off x="390587" y="272861"/>
            <a:ext cx="810535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0" dirty="0">
                <a:solidFill>
                  <a:srgbClr val="FF0000"/>
                </a:solidFill>
                <a:effectLst/>
                <a:latin typeface="-apple-system"/>
              </a:rPr>
              <a:t>Restaurant Reservation </a:t>
            </a:r>
            <a:r>
              <a:rPr lang="zh-CN" altLang="en-US" sz="3600" i="0" dirty="0">
                <a:solidFill>
                  <a:srgbClr val="FF0000"/>
                </a:solidFill>
                <a:effectLst/>
                <a:latin typeface="PingFang SC"/>
              </a:rPr>
              <a:t>预定餐厅位子</a:t>
            </a:r>
            <a:endParaRPr lang="zh-CN" altLang="en-US" sz="2000" i="0" dirty="0">
              <a:solidFill>
                <a:srgbClr val="FF0000"/>
              </a:solidFill>
              <a:effectLst/>
              <a:latin typeface="PingFang SC"/>
            </a:endParaRPr>
          </a:p>
          <a:p>
            <a:endParaRPr lang="en-US" sz="160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484D7A4-2364-48CF-8A2F-4B791592E432}"/>
              </a:ext>
            </a:extLst>
          </p:cNvPr>
          <p:cNvSpPr/>
          <p:nvPr/>
        </p:nvSpPr>
        <p:spPr>
          <a:xfrm>
            <a:off x="581088" y="5180811"/>
            <a:ext cx="810044" cy="6166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4" name="Rectangle 10">
            <a:extLst>
              <a:ext uri="{FF2B5EF4-FFF2-40B4-BE49-F238E27FC236}">
                <a16:creationId xmlns:a16="http://schemas.microsoft.com/office/drawing/2014/main" id="{D22D73AE-DC64-4497-8839-FBA6323862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622" y="1554480"/>
            <a:ext cx="11634756" cy="507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2600" b="1" dirty="0">
                <a:solidFill>
                  <a:srgbClr val="000000"/>
                </a:solidFill>
                <a:latin typeface="-apple-system"/>
              </a:rPr>
              <a:t> </a:t>
            </a:r>
            <a:r>
              <a:rPr lang="en-US" sz="2600" b="1" dirty="0">
                <a:solidFill>
                  <a:srgbClr val="000000"/>
                </a:solidFill>
                <a:latin typeface="-apple-system"/>
              </a:rPr>
              <a:t>Good evening. </a:t>
            </a:r>
            <a:r>
              <a:rPr lang="en-US" altLang="zh-CN" sz="2600" b="1" dirty="0">
                <a:solidFill>
                  <a:srgbClr val="000000"/>
                </a:solidFill>
                <a:latin typeface="-apple-system"/>
              </a:rPr>
              <a:t>How m</a:t>
            </a:r>
            <a:r>
              <a:rPr lang="en-US" sz="2600" b="1" dirty="0">
                <a:solidFill>
                  <a:srgbClr val="000000"/>
                </a:solidFill>
                <a:latin typeface="-apple-system"/>
              </a:rPr>
              <a:t>ay I help you? 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-apple-system"/>
              </a:rPr>
              <a:t>晚安，您需要什么呢？</a:t>
            </a:r>
            <a:endParaRPr lang="en-US" sz="2600" b="0" i="0" dirty="0">
              <a:solidFill>
                <a:srgbClr val="000000"/>
              </a:solidFill>
              <a:effectLst/>
              <a:latin typeface="-apple-system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2600" b="1" dirty="0">
                <a:solidFill>
                  <a:srgbClr val="00B050"/>
                </a:solidFill>
                <a:latin typeface="-apple-system"/>
              </a:rPr>
              <a:t> Good evening. I’d like to make a dinner reservation for this </a:t>
            </a:r>
            <a:r>
              <a:rPr lang="en-US" altLang="zh-CN" sz="2600" b="1" dirty="0">
                <a:solidFill>
                  <a:srgbClr val="00B050"/>
                </a:solidFill>
                <a:latin typeface="-apple-system"/>
              </a:rPr>
              <a:t>evening</a:t>
            </a:r>
            <a:r>
              <a:rPr lang="en-US" altLang="en-US" sz="2600" b="1" dirty="0">
                <a:solidFill>
                  <a:srgbClr val="00B050"/>
                </a:solidFill>
                <a:latin typeface="-apple-system"/>
              </a:rPr>
              <a:t>. </a:t>
            </a:r>
            <a:r>
              <a:rPr lang="zh-CN" altLang="en-US" sz="2000" b="0" i="0" dirty="0">
                <a:solidFill>
                  <a:srgbClr val="00B050"/>
                </a:solidFill>
                <a:effectLst/>
                <a:latin typeface="-apple-system"/>
              </a:rPr>
              <a:t>晚安，我想要订位</a:t>
            </a:r>
            <a:r>
              <a:rPr lang="en-US" altLang="zh-CN" sz="2000" b="0" i="0" dirty="0">
                <a:solidFill>
                  <a:srgbClr val="00B050"/>
                </a:solidFill>
                <a:effectLst/>
                <a:latin typeface="-apple-system"/>
              </a:rPr>
              <a:t>,</a:t>
            </a:r>
            <a:r>
              <a:rPr lang="zh-CN" altLang="en-US" sz="2000" b="0" i="0" dirty="0">
                <a:solidFill>
                  <a:srgbClr val="00B050"/>
                </a:solidFill>
                <a:effectLst/>
                <a:latin typeface="-apple-system"/>
              </a:rPr>
              <a:t> 是</a:t>
            </a:r>
            <a:r>
              <a:rPr lang="zh-CN" altLang="en-US" sz="2000" dirty="0">
                <a:solidFill>
                  <a:srgbClr val="00B050"/>
                </a:solidFill>
                <a:latin typeface="-apple-system"/>
              </a:rPr>
              <a:t>今天</a:t>
            </a:r>
            <a:r>
              <a:rPr lang="zh-CN" altLang="en-US" sz="2000" b="0" i="0" dirty="0">
                <a:solidFill>
                  <a:srgbClr val="00B050"/>
                </a:solidFill>
                <a:effectLst/>
                <a:latin typeface="-apple-system"/>
              </a:rPr>
              <a:t>的晚餐。</a:t>
            </a:r>
            <a:endParaRPr lang="en-US" altLang="en-US" sz="2600" dirty="0">
              <a:solidFill>
                <a:srgbClr val="00B050"/>
              </a:solidFill>
              <a:latin typeface="-apple-system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zh-CN" sz="2600" dirty="0">
                <a:solidFill>
                  <a:srgbClr val="000000"/>
                </a:solidFill>
                <a:latin typeface="-apple-system"/>
              </a:rPr>
              <a:t> </a:t>
            </a:r>
            <a:r>
              <a:rPr lang="en-US" altLang="zh-CN" sz="2600" b="1" dirty="0">
                <a:solidFill>
                  <a:srgbClr val="000000"/>
                </a:solidFill>
                <a:latin typeface="-apple-system"/>
              </a:rPr>
              <a:t>J</a:t>
            </a:r>
            <a:r>
              <a:rPr lang="en-US" sz="2600" b="1" dirty="0">
                <a:solidFill>
                  <a:srgbClr val="000000"/>
                </a:solidFill>
                <a:latin typeface="-apple-system"/>
              </a:rPr>
              <a:t>ust a moment please and I’ll check our reservations book. Okay, how many people are there in your party? </a:t>
            </a:r>
            <a:r>
              <a:rPr lang="zh-CN" altLang="en-US" dirty="0">
                <a:solidFill>
                  <a:srgbClr val="000000"/>
                </a:solidFill>
                <a:latin typeface="-apple-system"/>
              </a:rPr>
              <a:t>请稍等一下，我查一下我们的预约薄。没问题，请问你们有几位？</a:t>
            </a:r>
            <a:endParaRPr lang="en-US" dirty="0">
              <a:solidFill>
                <a:srgbClr val="000000"/>
              </a:solidFill>
              <a:latin typeface="-apple-system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600" dirty="0">
                <a:solidFill>
                  <a:srgbClr val="00B050"/>
                </a:solidFill>
                <a:latin typeface="-apple-system"/>
              </a:rPr>
              <a:t> </a:t>
            </a:r>
            <a:r>
              <a:rPr lang="en-US" sz="2600" b="1" dirty="0">
                <a:solidFill>
                  <a:srgbClr val="00B050"/>
                </a:solidFill>
                <a:latin typeface="-apple-system"/>
              </a:rPr>
              <a:t>There’ll be six, four adults and two children. </a:t>
            </a:r>
            <a:r>
              <a:rPr lang="zh-CN" altLang="en-US" sz="2000" dirty="0">
                <a:solidFill>
                  <a:srgbClr val="00B050"/>
                </a:solidFill>
                <a:latin typeface="-apple-system"/>
              </a:rPr>
              <a:t>六位，四个大人和两个小孩。</a:t>
            </a:r>
            <a:endParaRPr lang="en-US" sz="2000" dirty="0">
              <a:solidFill>
                <a:srgbClr val="00B050"/>
              </a:solidFill>
              <a:latin typeface="-apple-system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600" b="0" i="0" dirty="0">
                <a:solidFill>
                  <a:srgbClr val="000000"/>
                </a:solidFill>
                <a:effectLst/>
                <a:latin typeface="-apple-system"/>
              </a:rPr>
              <a:t> </a:t>
            </a:r>
            <a:r>
              <a:rPr lang="en-US" sz="2600" b="1" i="0" dirty="0">
                <a:solidFill>
                  <a:srgbClr val="000000"/>
                </a:solidFill>
                <a:effectLst/>
                <a:latin typeface="-apple-system"/>
              </a:rPr>
              <a:t>What time would you like the reservation for? </a:t>
            </a:r>
            <a:r>
              <a:rPr lang="zh-CN" altLang="en-US" dirty="0">
                <a:solidFill>
                  <a:srgbClr val="000000"/>
                </a:solidFill>
                <a:latin typeface="-apple-system"/>
              </a:rPr>
              <a:t>请问你的订位要从几点开始呢？</a:t>
            </a:r>
            <a:endParaRPr lang="en-US" dirty="0">
              <a:solidFill>
                <a:srgbClr val="000000"/>
              </a:solidFill>
              <a:latin typeface="-apple-system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600" b="1" dirty="0">
                <a:solidFill>
                  <a:srgbClr val="00B050"/>
                </a:solidFill>
                <a:latin typeface="-apple-system"/>
              </a:rPr>
              <a:t> 6:30, please. </a:t>
            </a:r>
            <a:r>
              <a:rPr lang="zh-CN" altLang="en-US" sz="2000" dirty="0">
                <a:solidFill>
                  <a:srgbClr val="00B050"/>
                </a:solidFill>
                <a:latin typeface="-apple-system"/>
              </a:rPr>
              <a:t>六点半。</a:t>
            </a:r>
            <a:endParaRPr lang="en-US" sz="2000" dirty="0">
              <a:solidFill>
                <a:srgbClr val="00B050"/>
              </a:solidFill>
              <a:latin typeface="-apple-system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600" b="0" i="0" dirty="0">
                <a:solidFill>
                  <a:srgbClr val="000000"/>
                </a:solidFill>
                <a:effectLst/>
                <a:latin typeface="-apple-system"/>
              </a:rPr>
              <a:t> </a:t>
            </a:r>
            <a:r>
              <a:rPr lang="en-US" sz="2600" b="1" i="0" dirty="0">
                <a:solidFill>
                  <a:srgbClr val="000000"/>
                </a:solidFill>
                <a:effectLst/>
                <a:latin typeface="-apple-system"/>
              </a:rPr>
              <a:t>Alright, and what is your name? </a:t>
            </a:r>
            <a:r>
              <a:rPr lang="zh-CN" altLang="en-US" dirty="0">
                <a:solidFill>
                  <a:srgbClr val="000000"/>
                </a:solidFill>
                <a:latin typeface="-apple-system"/>
              </a:rPr>
              <a:t>好的，请问您的姓名？</a:t>
            </a:r>
            <a:endParaRPr lang="en-US" dirty="0">
              <a:solidFill>
                <a:srgbClr val="000000"/>
              </a:solidFill>
              <a:latin typeface="-apple-system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600" b="1" dirty="0">
                <a:solidFill>
                  <a:srgbClr val="00B050"/>
                </a:solidFill>
                <a:latin typeface="-apple-system"/>
              </a:rPr>
              <a:t> It’s </a:t>
            </a:r>
            <a:r>
              <a:rPr lang="en-US" sz="2600" b="1" i="0" dirty="0">
                <a:solidFill>
                  <a:srgbClr val="00B050"/>
                </a:solidFill>
                <a:effectLst/>
                <a:latin typeface="-apple-system"/>
              </a:rPr>
              <a:t>Shelly</a:t>
            </a:r>
            <a:r>
              <a:rPr lang="en-US" altLang="zh-CN" sz="2600" b="1" i="0" dirty="0">
                <a:solidFill>
                  <a:srgbClr val="00B050"/>
                </a:solidFill>
                <a:effectLst/>
                <a:latin typeface="-apple-system"/>
              </a:rPr>
              <a:t>. </a:t>
            </a:r>
            <a:r>
              <a:rPr lang="zh-CN" altLang="en-US" sz="2000" dirty="0">
                <a:solidFill>
                  <a:srgbClr val="00B050"/>
                </a:solidFill>
                <a:latin typeface="-apple-system"/>
              </a:rPr>
              <a:t>我是雪莉。</a:t>
            </a:r>
            <a:endParaRPr lang="en-US" sz="2000" dirty="0">
              <a:solidFill>
                <a:srgbClr val="00B050"/>
              </a:solidFill>
              <a:latin typeface="-apple-system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600" b="0" i="0" dirty="0">
                <a:solidFill>
                  <a:srgbClr val="000000"/>
                </a:solidFill>
                <a:effectLst/>
                <a:latin typeface="-apple-system"/>
              </a:rPr>
              <a:t> </a:t>
            </a:r>
            <a:r>
              <a:rPr lang="en-US" sz="2600" b="1" i="0" dirty="0">
                <a:solidFill>
                  <a:srgbClr val="000000"/>
                </a:solidFill>
                <a:effectLst/>
                <a:latin typeface="-apple-system"/>
              </a:rPr>
              <a:t>OK, Shelly. So, that’s a party reservation for six, tonight at 6:30. </a:t>
            </a:r>
            <a:r>
              <a:rPr lang="zh-CN" altLang="en-US" dirty="0">
                <a:solidFill>
                  <a:srgbClr val="000000"/>
                </a:solidFill>
                <a:latin typeface="-apple-system"/>
              </a:rPr>
              <a:t>好的，雪莉。为您预订了</a:t>
            </a:r>
            <a:r>
              <a:rPr lang="en-US" altLang="zh-CN" dirty="0">
                <a:solidFill>
                  <a:srgbClr val="000000"/>
                </a:solidFill>
                <a:latin typeface="-apple-system"/>
              </a:rPr>
              <a:t>6</a:t>
            </a:r>
            <a:r>
              <a:rPr lang="zh-CN" altLang="en-US" dirty="0">
                <a:solidFill>
                  <a:srgbClr val="000000"/>
                </a:solidFill>
                <a:latin typeface="-apple-system"/>
              </a:rPr>
              <a:t>位，今天晚上</a:t>
            </a:r>
            <a:r>
              <a:rPr lang="en-US" altLang="zh-CN" dirty="0">
                <a:solidFill>
                  <a:srgbClr val="000000"/>
                </a:solidFill>
                <a:latin typeface="-apple-system"/>
              </a:rPr>
              <a:t>6</a:t>
            </a:r>
            <a:r>
              <a:rPr lang="zh-CN" altLang="en-US" dirty="0">
                <a:solidFill>
                  <a:srgbClr val="000000"/>
                </a:solidFill>
                <a:latin typeface="-apple-system"/>
              </a:rPr>
              <a:t>点半。</a:t>
            </a:r>
            <a:endParaRPr lang="en-US" dirty="0">
              <a:solidFill>
                <a:srgbClr val="000000"/>
              </a:solidFill>
              <a:latin typeface="-apple-system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600" b="1" dirty="0">
                <a:solidFill>
                  <a:srgbClr val="00B050"/>
                </a:solidFill>
                <a:latin typeface="-apple-system"/>
              </a:rPr>
              <a:t> Yes, </a:t>
            </a:r>
            <a:r>
              <a:rPr lang="en-US" sz="2600" b="1" i="0" dirty="0">
                <a:solidFill>
                  <a:srgbClr val="00B050"/>
                </a:solidFill>
                <a:effectLst/>
                <a:latin typeface="-apple-system"/>
              </a:rPr>
              <a:t>that’s right. Thank you very much. </a:t>
            </a:r>
            <a:r>
              <a:rPr lang="zh-CN" altLang="en-US" sz="2000" dirty="0">
                <a:solidFill>
                  <a:srgbClr val="00B050"/>
                </a:solidFill>
                <a:latin typeface="-apple-system"/>
              </a:rPr>
              <a:t>是的，非常感谢你。</a:t>
            </a:r>
            <a:endParaRPr lang="en-US" altLang="en-US" sz="2000" dirty="0">
              <a:solidFill>
                <a:srgbClr val="00B050"/>
              </a:solidFill>
              <a:latin typeface="-apple-system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C1810FF-10DC-4E6E-8D3C-7B6CB36193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48" t="11627" r="8450" b="7923"/>
          <a:stretch/>
        </p:blipFill>
        <p:spPr bwMode="auto">
          <a:xfrm>
            <a:off x="8495938" y="225207"/>
            <a:ext cx="2924473" cy="1592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3364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6728AA3-35BC-4770-AD0C-964AED8B09F4}"/>
              </a:ext>
            </a:extLst>
          </p:cNvPr>
          <p:cNvSpPr txBox="1"/>
          <p:nvPr/>
        </p:nvSpPr>
        <p:spPr>
          <a:xfrm>
            <a:off x="390587" y="272861"/>
            <a:ext cx="810535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>
                <a:solidFill>
                  <a:srgbClr val="FF0000"/>
                </a:solidFill>
                <a:latin typeface="-apple-system"/>
              </a:rPr>
              <a:t>Buy a Cake </a:t>
            </a:r>
            <a:r>
              <a:rPr lang="zh-CN" altLang="en-US" sz="3600" dirty="0">
                <a:solidFill>
                  <a:srgbClr val="FF0000"/>
                </a:solidFill>
                <a:latin typeface="PingFang SC"/>
              </a:rPr>
              <a:t>买蛋糕</a:t>
            </a:r>
            <a:endParaRPr lang="zh-CN" altLang="en-US" sz="2000" i="0" dirty="0">
              <a:solidFill>
                <a:srgbClr val="FF0000"/>
              </a:solidFill>
              <a:effectLst/>
              <a:latin typeface="PingFang SC"/>
            </a:endParaRPr>
          </a:p>
          <a:p>
            <a:endParaRPr lang="en-US" sz="160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484D7A4-2364-48CF-8A2F-4B791592E432}"/>
              </a:ext>
            </a:extLst>
          </p:cNvPr>
          <p:cNvSpPr/>
          <p:nvPr/>
        </p:nvSpPr>
        <p:spPr>
          <a:xfrm>
            <a:off x="581088" y="5180811"/>
            <a:ext cx="810044" cy="6166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4" name="Rectangle 10">
            <a:extLst>
              <a:ext uri="{FF2B5EF4-FFF2-40B4-BE49-F238E27FC236}">
                <a16:creationId xmlns:a16="http://schemas.microsoft.com/office/drawing/2014/main" id="{D22D73AE-DC64-4497-8839-FBA6323862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622" y="1421338"/>
            <a:ext cx="11634756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2600" b="1" dirty="0">
                <a:solidFill>
                  <a:srgbClr val="000000"/>
                </a:solidFill>
                <a:latin typeface="-apple-system"/>
              </a:rPr>
              <a:t> </a:t>
            </a:r>
            <a:r>
              <a:rPr lang="en-US" altLang="zh-CN" sz="2600" b="1" dirty="0">
                <a:solidFill>
                  <a:srgbClr val="000000"/>
                </a:solidFill>
                <a:latin typeface="-apple-system"/>
              </a:rPr>
              <a:t>Jason, where are you going</a:t>
            </a:r>
            <a:r>
              <a:rPr lang="en-US" sz="2600" b="1" dirty="0">
                <a:solidFill>
                  <a:srgbClr val="000000"/>
                </a:solidFill>
                <a:latin typeface="-apple-system"/>
              </a:rPr>
              <a:t>? 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-apple-system"/>
              </a:rPr>
              <a:t>杰森，你去哪儿？</a:t>
            </a:r>
            <a:endParaRPr lang="en-US" sz="2600" b="0" i="0" dirty="0">
              <a:solidFill>
                <a:srgbClr val="000000"/>
              </a:solidFill>
              <a:effectLst/>
              <a:latin typeface="-apple-system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2600" b="1" dirty="0">
                <a:solidFill>
                  <a:srgbClr val="00B050"/>
                </a:solidFill>
                <a:latin typeface="-apple-system"/>
              </a:rPr>
              <a:t> I want to buy a cake. </a:t>
            </a:r>
            <a:r>
              <a:rPr lang="zh-CN" altLang="en-US" sz="2000" b="0" i="0" dirty="0">
                <a:solidFill>
                  <a:srgbClr val="00B050"/>
                </a:solidFill>
                <a:effectLst/>
                <a:latin typeface="-apple-system"/>
              </a:rPr>
              <a:t>我想买个蛋糕。</a:t>
            </a:r>
            <a:endParaRPr lang="en-US" altLang="en-US" sz="2600" dirty="0">
              <a:solidFill>
                <a:srgbClr val="00B050"/>
              </a:solidFill>
              <a:latin typeface="-apple-system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zh-CN" sz="2600" dirty="0">
                <a:solidFill>
                  <a:srgbClr val="000000"/>
                </a:solidFill>
                <a:latin typeface="-apple-system"/>
              </a:rPr>
              <a:t> </a:t>
            </a:r>
            <a:r>
              <a:rPr lang="en-US" altLang="zh-CN" sz="2600" b="1" dirty="0">
                <a:solidFill>
                  <a:srgbClr val="000000"/>
                </a:solidFill>
                <a:latin typeface="-apple-system"/>
              </a:rPr>
              <a:t>Wait a minute and I’ll go with you.</a:t>
            </a:r>
            <a:r>
              <a:rPr lang="en-US" sz="2600" b="1" dirty="0">
                <a:solidFill>
                  <a:srgbClr val="000000"/>
                </a:solidFill>
                <a:latin typeface="-apple-system"/>
              </a:rPr>
              <a:t> </a:t>
            </a:r>
            <a:r>
              <a:rPr lang="en-US" altLang="zh-CN" sz="2600" b="1" dirty="0">
                <a:solidFill>
                  <a:srgbClr val="000000"/>
                </a:solidFill>
                <a:latin typeface="-apple-system"/>
              </a:rPr>
              <a:t>I</a:t>
            </a:r>
            <a:r>
              <a:rPr lang="zh-CN" altLang="en-US" sz="2600" b="1" dirty="0">
                <a:solidFill>
                  <a:srgbClr val="000000"/>
                </a:solidFill>
                <a:latin typeface="-apple-system"/>
              </a:rPr>
              <a:t> </a:t>
            </a:r>
            <a:r>
              <a:rPr lang="en-US" altLang="zh-CN" sz="2600" b="1" dirty="0">
                <a:solidFill>
                  <a:srgbClr val="000000"/>
                </a:solidFill>
                <a:latin typeface="-apple-system"/>
              </a:rPr>
              <a:t>want to buy some oranges. </a:t>
            </a:r>
            <a:r>
              <a:rPr lang="zh-CN" altLang="en-US" dirty="0">
                <a:solidFill>
                  <a:srgbClr val="000000"/>
                </a:solidFill>
                <a:latin typeface="-apple-system"/>
              </a:rPr>
              <a:t>请稍等一下，我和你一起去。我想买些橘子。</a:t>
            </a:r>
            <a:endParaRPr lang="en-US" dirty="0">
              <a:solidFill>
                <a:srgbClr val="000000"/>
              </a:solidFill>
              <a:latin typeface="-apple-system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600" dirty="0">
                <a:solidFill>
                  <a:srgbClr val="00B050"/>
                </a:solidFill>
                <a:latin typeface="-apple-system"/>
              </a:rPr>
              <a:t> </a:t>
            </a:r>
            <a:r>
              <a:rPr lang="en-US" sz="2600" b="1" dirty="0">
                <a:solidFill>
                  <a:srgbClr val="00B050"/>
                </a:solidFill>
                <a:latin typeface="-apple-system"/>
              </a:rPr>
              <a:t>Should we check out the bakery se</a:t>
            </a:r>
            <a:r>
              <a:rPr lang="en-US" altLang="zh-CN" sz="2600" b="1" dirty="0">
                <a:solidFill>
                  <a:srgbClr val="00B050"/>
                </a:solidFill>
                <a:latin typeface="-apple-system"/>
              </a:rPr>
              <a:t>ct</a:t>
            </a:r>
            <a:r>
              <a:rPr lang="en-US" sz="2600" b="1" dirty="0">
                <a:solidFill>
                  <a:srgbClr val="00B050"/>
                </a:solidFill>
                <a:latin typeface="-apple-system"/>
              </a:rPr>
              <a:t>ion </a:t>
            </a:r>
            <a:r>
              <a:rPr lang="en-US" altLang="zh-CN" sz="2600" b="1" dirty="0">
                <a:solidFill>
                  <a:srgbClr val="00B050"/>
                </a:solidFill>
                <a:latin typeface="-apple-system"/>
              </a:rPr>
              <a:t>first</a:t>
            </a:r>
            <a:r>
              <a:rPr lang="en-US" sz="2600" b="1" dirty="0">
                <a:solidFill>
                  <a:srgbClr val="00B050"/>
                </a:solidFill>
                <a:latin typeface="-apple-system"/>
              </a:rPr>
              <a:t>? </a:t>
            </a:r>
            <a:r>
              <a:rPr lang="zh-CN" altLang="en-US" sz="2000" dirty="0">
                <a:solidFill>
                  <a:srgbClr val="00B050"/>
                </a:solidFill>
                <a:latin typeface="-apple-system"/>
              </a:rPr>
              <a:t>我们先去糕点部看看？</a:t>
            </a:r>
            <a:endParaRPr lang="en-US" sz="2000" dirty="0">
              <a:solidFill>
                <a:srgbClr val="00B050"/>
              </a:solidFill>
              <a:latin typeface="-apple-system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600" b="0" i="0" dirty="0">
                <a:solidFill>
                  <a:srgbClr val="000000"/>
                </a:solidFill>
                <a:effectLst/>
                <a:latin typeface="-apple-system"/>
              </a:rPr>
              <a:t> </a:t>
            </a:r>
            <a:r>
              <a:rPr lang="en-US" altLang="zh-CN" sz="2600" b="1" i="0" dirty="0">
                <a:solidFill>
                  <a:srgbClr val="000000"/>
                </a:solidFill>
                <a:effectLst/>
                <a:latin typeface="-apple-system"/>
              </a:rPr>
              <a:t>OK</a:t>
            </a:r>
            <a:r>
              <a:rPr lang="en-US" sz="2600" b="1" i="0" dirty="0">
                <a:solidFill>
                  <a:srgbClr val="000000"/>
                </a:solidFill>
                <a:effectLst/>
                <a:latin typeface="-apple-system"/>
              </a:rPr>
              <a:t>. </a:t>
            </a:r>
            <a:r>
              <a:rPr lang="en-US" sz="2600" b="1" dirty="0">
                <a:solidFill>
                  <a:srgbClr val="000000"/>
                </a:solidFill>
                <a:latin typeface="-apple-system"/>
              </a:rPr>
              <a:t>What flavor do you want? </a:t>
            </a:r>
            <a:r>
              <a:rPr lang="en-US" altLang="zh-CN" sz="2600" b="1" dirty="0">
                <a:solidFill>
                  <a:srgbClr val="000000"/>
                </a:solidFill>
                <a:latin typeface="-apple-system"/>
              </a:rPr>
              <a:t>Vanilla</a:t>
            </a:r>
            <a:r>
              <a:rPr lang="en-US" sz="2600" b="1" dirty="0">
                <a:solidFill>
                  <a:srgbClr val="000000"/>
                </a:solidFill>
                <a:latin typeface="-apple-system"/>
              </a:rPr>
              <a:t> or chocolate? </a:t>
            </a:r>
            <a:r>
              <a:rPr lang="zh-CN" altLang="en-US" dirty="0">
                <a:solidFill>
                  <a:srgbClr val="000000"/>
                </a:solidFill>
                <a:latin typeface="-apple-system"/>
              </a:rPr>
              <a:t>好的。你喜欢什么口味？香草的还是巧克力的？</a:t>
            </a:r>
            <a:endParaRPr lang="en-US" dirty="0">
              <a:solidFill>
                <a:srgbClr val="000000"/>
              </a:solidFill>
              <a:latin typeface="-apple-system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zh-CN" sz="2600" b="1" i="0" dirty="0">
                <a:solidFill>
                  <a:srgbClr val="00B050"/>
                </a:solidFill>
                <a:effectLst/>
                <a:latin typeface="-apple-system"/>
              </a:rPr>
              <a:t> C</a:t>
            </a:r>
            <a:r>
              <a:rPr lang="en-US" sz="2600" b="1" i="0" dirty="0">
                <a:solidFill>
                  <a:srgbClr val="00B050"/>
                </a:solidFill>
                <a:effectLst/>
                <a:latin typeface="-apple-system"/>
              </a:rPr>
              <a:t>hocolate. </a:t>
            </a:r>
            <a:r>
              <a:rPr lang="en-US" altLang="zh-CN" sz="2600" b="1" i="0" dirty="0">
                <a:solidFill>
                  <a:srgbClr val="00B050"/>
                </a:solidFill>
                <a:effectLst/>
                <a:latin typeface="-apple-system"/>
              </a:rPr>
              <a:t>I will </a:t>
            </a:r>
            <a:r>
              <a:rPr lang="en-US" altLang="zh-CN" sz="2600" b="1" dirty="0">
                <a:solidFill>
                  <a:srgbClr val="00B050"/>
                </a:solidFill>
                <a:latin typeface="-apple-system"/>
              </a:rPr>
              <a:t>take</a:t>
            </a:r>
            <a:r>
              <a:rPr lang="zh-CN" altLang="en-US" sz="2600" b="1" dirty="0">
                <a:solidFill>
                  <a:srgbClr val="00B050"/>
                </a:solidFill>
                <a:latin typeface="-apple-system"/>
              </a:rPr>
              <a:t> </a:t>
            </a:r>
            <a:r>
              <a:rPr lang="en-US" altLang="zh-CN" sz="2600" b="1" dirty="0">
                <a:solidFill>
                  <a:srgbClr val="00B050"/>
                </a:solidFill>
                <a:latin typeface="-apple-system"/>
              </a:rPr>
              <a:t>this</a:t>
            </a:r>
            <a:r>
              <a:rPr lang="zh-CN" altLang="en-US" sz="2600" b="1" dirty="0">
                <a:solidFill>
                  <a:srgbClr val="00B050"/>
                </a:solidFill>
                <a:latin typeface="-apple-system"/>
              </a:rPr>
              <a:t> </a:t>
            </a:r>
            <a:r>
              <a:rPr lang="en-US" altLang="zh-CN" sz="2600" b="1" dirty="0">
                <a:solidFill>
                  <a:srgbClr val="00B050"/>
                </a:solidFill>
                <a:latin typeface="-apple-system"/>
              </a:rPr>
              <a:t>chocolate cake. </a:t>
            </a:r>
            <a:r>
              <a:rPr lang="zh-CN" altLang="en-US" dirty="0">
                <a:solidFill>
                  <a:srgbClr val="00B050"/>
                </a:solidFill>
                <a:latin typeface="-apple-system"/>
              </a:rPr>
              <a:t>巧克力口味的。我就要这个巧克力蛋糕吧。</a:t>
            </a:r>
            <a:endParaRPr lang="en-US" dirty="0">
              <a:solidFill>
                <a:srgbClr val="00B050"/>
              </a:solidFill>
              <a:latin typeface="-apple-system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600" b="0" i="0" dirty="0">
                <a:solidFill>
                  <a:srgbClr val="000000"/>
                </a:solidFill>
                <a:effectLst/>
                <a:latin typeface="-apple-system"/>
              </a:rPr>
              <a:t> </a:t>
            </a:r>
            <a:r>
              <a:rPr lang="en-US" altLang="zh-CN" sz="2600" b="1" dirty="0">
                <a:solidFill>
                  <a:srgbClr val="000000"/>
                </a:solidFill>
                <a:latin typeface="-apple-system"/>
              </a:rPr>
              <a:t>It looks delicious. I will get some oranges. </a:t>
            </a:r>
            <a:r>
              <a:rPr lang="zh-CN" altLang="en-US" dirty="0">
                <a:solidFill>
                  <a:srgbClr val="000000"/>
                </a:solidFill>
                <a:latin typeface="-apple-system"/>
              </a:rPr>
              <a:t>看上去真好吃。我去买些橘子。</a:t>
            </a:r>
            <a:endParaRPr lang="en-US" altLang="zh-CN" dirty="0">
              <a:solidFill>
                <a:srgbClr val="000000"/>
              </a:solidFill>
              <a:latin typeface="-apple-system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600" b="1" dirty="0">
                <a:solidFill>
                  <a:srgbClr val="00B050"/>
                </a:solidFill>
                <a:latin typeface="-apple-system"/>
              </a:rPr>
              <a:t> </a:t>
            </a:r>
            <a:r>
              <a:rPr lang="en-US" altLang="zh-CN" sz="2600" b="1" dirty="0">
                <a:solidFill>
                  <a:srgbClr val="00B050"/>
                </a:solidFill>
                <a:latin typeface="-apple-system"/>
              </a:rPr>
              <a:t>Do </a:t>
            </a:r>
            <a:r>
              <a:rPr lang="en-US" altLang="zh-CN" sz="2600" b="1" i="0" dirty="0">
                <a:solidFill>
                  <a:srgbClr val="00B050"/>
                </a:solidFill>
                <a:effectLst/>
                <a:latin typeface="-apple-system"/>
              </a:rPr>
              <a:t>you want </a:t>
            </a:r>
            <a:r>
              <a:rPr lang="en-US" altLang="zh-CN" sz="2600" b="1" dirty="0">
                <a:solidFill>
                  <a:srgbClr val="00B050"/>
                </a:solidFill>
                <a:latin typeface="-apple-system"/>
              </a:rPr>
              <a:t>to</a:t>
            </a:r>
            <a:r>
              <a:rPr lang="zh-CN" altLang="en-US" sz="2600" b="1" dirty="0">
                <a:solidFill>
                  <a:srgbClr val="00B050"/>
                </a:solidFill>
                <a:latin typeface="-apple-system"/>
              </a:rPr>
              <a:t> </a:t>
            </a:r>
            <a:r>
              <a:rPr lang="en-US" altLang="zh-CN" sz="2600" b="1" dirty="0">
                <a:solidFill>
                  <a:srgbClr val="00B050"/>
                </a:solidFill>
                <a:latin typeface="-apple-system"/>
              </a:rPr>
              <a:t>buy anything else?</a:t>
            </a:r>
            <a:r>
              <a:rPr lang="en-US" sz="2600" b="1" i="0" dirty="0">
                <a:solidFill>
                  <a:srgbClr val="00B050"/>
                </a:solidFill>
                <a:effectLst/>
                <a:latin typeface="-apple-system"/>
              </a:rPr>
              <a:t> </a:t>
            </a:r>
            <a:r>
              <a:rPr lang="zh-CN" altLang="en-US" dirty="0">
                <a:solidFill>
                  <a:srgbClr val="00B050"/>
                </a:solidFill>
                <a:latin typeface="-apple-system"/>
              </a:rPr>
              <a:t>你还要需要买别的吗？</a:t>
            </a:r>
            <a:endParaRPr lang="en-US" altLang="zh-CN" dirty="0">
              <a:solidFill>
                <a:srgbClr val="00B050"/>
              </a:solidFill>
              <a:latin typeface="-apple-system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2600" b="1" dirty="0">
                <a:solidFill>
                  <a:srgbClr val="000000"/>
                </a:solidFill>
                <a:latin typeface="-apple-system"/>
              </a:rPr>
              <a:t> No. Let’s go over to the check-out counter. </a:t>
            </a:r>
            <a:r>
              <a:rPr lang="zh-CN" altLang="en-US" dirty="0">
                <a:solidFill>
                  <a:srgbClr val="000000"/>
                </a:solidFill>
                <a:latin typeface="-apple-system"/>
              </a:rPr>
              <a:t>不买了。我们去收款台吧。</a:t>
            </a:r>
            <a:endParaRPr lang="en-US" altLang="en-US" dirty="0">
              <a:solidFill>
                <a:srgbClr val="000000"/>
              </a:solidFill>
              <a:latin typeface="-apple-system"/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84ED1597-2556-4069-BB33-97D4881380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9353" y="257621"/>
            <a:ext cx="2009775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2271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480</Words>
  <Application>Microsoft Office PowerPoint</Application>
  <PresentationFormat>Widescreen</PresentationFormat>
  <Paragraphs>21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-apple-system</vt:lpstr>
      <vt:lpstr>PingFang SC</vt:lpstr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Jennifer Xu</dc:creator>
  <cp:lastModifiedBy>Jennifer Xu</cp:lastModifiedBy>
  <cp:revision>18</cp:revision>
  <dcterms:created xsi:type="dcterms:W3CDTF">2021-05-01T21:43:38Z</dcterms:created>
  <dcterms:modified xsi:type="dcterms:W3CDTF">2021-06-20T19:32:34Z</dcterms:modified>
</cp:coreProperties>
</file>