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116" d="100"/>
          <a:sy n="116" d="100"/>
        </p:scale>
        <p:origin x="75" y="34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gf20a94f45e_0_4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4" name="Google Shape;104;gf20a94f45e_0_4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gf20a94f45e_0_4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0" name="Google Shape;110;gf20a94f45e_0_4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f20a94f45e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f20a94f45e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gf20a94f45e_0_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" name="Google Shape;63;gf20a94f45e_0_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f20a94f45e_0_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f20a94f45e_0_1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gf20a94f45e_0_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4" name="Google Shape;74;gf20a94f45e_0_1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gf20a94f45e_0_2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0" name="Google Shape;80;gf20a94f45e_0_2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gf20a94f45e_0_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6" name="Google Shape;86;gf20a94f45e_0_2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gf20a94f45e_0_3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2" name="Google Shape;92;gf20a94f45e_0_3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gf20a94f45e_0_3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8" name="Google Shape;98;gf20a94f45e_0_3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Popular Sentence Structure</a:t>
            </a:r>
            <a:endParaRPr/>
          </a:p>
        </p:txBody>
      </p:sp>
      <p:sp>
        <p:nvSpPr>
          <p:cNvPr id="55" name="Google Shape;55;p13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Lulu Huang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22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lnSpc>
                <a:spcPct val="115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ct val="43421"/>
              <a:buFont typeface="Arial"/>
              <a:buNone/>
            </a:pPr>
            <a:r>
              <a:rPr lang="en" sz="2533">
                <a:solidFill>
                  <a:srgbClr val="191919"/>
                </a:solidFill>
              </a:rPr>
              <a:t>5. It is my great honor to …</a:t>
            </a:r>
            <a:endParaRPr sz="2533">
              <a:solidFill>
                <a:srgbClr val="191919"/>
              </a:solidFill>
            </a:endParaRPr>
          </a:p>
          <a:p>
            <a:pPr marL="0" lvl="0" indent="0" algn="l" rtl="0">
              <a:spcBef>
                <a:spcPts val="220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22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900">
                <a:solidFill>
                  <a:srgbClr val="191919"/>
                </a:solidFill>
              </a:rPr>
              <a:t>常用句子：It is my great honor to speak to you today.</a:t>
            </a:r>
            <a:endParaRPr sz="1900">
              <a:solidFill>
                <a:srgbClr val="191919"/>
              </a:solidFill>
            </a:endParaRPr>
          </a:p>
          <a:p>
            <a:pPr marL="0" lvl="0" indent="0" algn="l" rtl="0">
              <a:spcBef>
                <a:spcPts val="2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900">
                <a:solidFill>
                  <a:srgbClr val="191919"/>
                </a:solidFill>
              </a:rPr>
              <a:t>It is my great honor to be your friend.</a:t>
            </a:r>
            <a:endParaRPr sz="1900">
              <a:solidFill>
                <a:srgbClr val="191919"/>
              </a:solidFill>
            </a:endParaRPr>
          </a:p>
          <a:p>
            <a:pPr marL="0" lvl="0" indent="0" algn="l" rtl="0">
              <a:spcBef>
                <a:spcPts val="2200"/>
              </a:spcBef>
              <a:spcAft>
                <a:spcPts val="22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900">
                <a:solidFill>
                  <a:srgbClr val="191919"/>
                </a:solidFill>
              </a:rPr>
              <a:t>It is my great honor to introduce our new chairman.</a:t>
            </a:r>
            <a:endParaRPr sz="250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23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800"/>
              </a:spcBef>
              <a:spcAft>
                <a:spcPts val="22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900">
                <a:solidFill>
                  <a:srgbClr val="191919"/>
                </a:solidFill>
              </a:rPr>
              <a:t> It is my great honor to …</a:t>
            </a:r>
            <a:endParaRPr sz="3500"/>
          </a:p>
        </p:txBody>
      </p:sp>
      <p:sp>
        <p:nvSpPr>
          <p:cNvPr id="113" name="Google Shape;113;p23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25000" lnSpcReduction="20000"/>
          </a:bodyPr>
          <a:lstStyle/>
          <a:p>
            <a:pPr marL="0" lvl="0" indent="0" algn="l" rtl="0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75"/>
              <a:buFont typeface="Arial"/>
              <a:buNone/>
            </a:pPr>
            <a:r>
              <a:rPr lang="en" sz="7200">
                <a:solidFill>
                  <a:srgbClr val="191919"/>
                </a:solidFill>
              </a:rPr>
              <a:t>例句：It is my great honor to have the opportunity to cooperate with you.</a:t>
            </a:r>
            <a:endParaRPr sz="7200">
              <a:solidFill>
                <a:srgbClr val="191919"/>
              </a:solidFill>
            </a:endParaRPr>
          </a:p>
          <a:p>
            <a:pPr marL="0" lvl="0" indent="0" algn="l" rtl="0">
              <a:spcBef>
                <a:spcPts val="2200"/>
              </a:spcBef>
              <a:spcAft>
                <a:spcPts val="0"/>
              </a:spcAft>
              <a:buClr>
                <a:schemeClr val="dk1"/>
              </a:buClr>
              <a:buSzPts val="275"/>
              <a:buFont typeface="Arial"/>
              <a:buNone/>
            </a:pPr>
            <a:r>
              <a:rPr lang="en" sz="7200">
                <a:solidFill>
                  <a:srgbClr val="191919"/>
                </a:solidFill>
              </a:rPr>
              <a:t>It is my great honor to have you in my life.</a:t>
            </a:r>
            <a:endParaRPr sz="7200">
              <a:solidFill>
                <a:srgbClr val="191919"/>
              </a:solidFill>
            </a:endParaRPr>
          </a:p>
          <a:p>
            <a:pPr marL="0" lvl="0" indent="0" algn="l" rtl="0">
              <a:spcBef>
                <a:spcPts val="2200"/>
              </a:spcBef>
              <a:spcAft>
                <a:spcPts val="0"/>
              </a:spcAft>
              <a:buClr>
                <a:schemeClr val="dk1"/>
              </a:buClr>
              <a:buSzPts val="275"/>
              <a:buFont typeface="Arial"/>
              <a:buNone/>
            </a:pPr>
            <a:r>
              <a:rPr lang="en" sz="7200">
                <a:solidFill>
                  <a:srgbClr val="191919"/>
                </a:solidFill>
              </a:rPr>
              <a:t>It is my great honor to be here on so special an occasion.</a:t>
            </a:r>
            <a:endParaRPr sz="7200">
              <a:solidFill>
                <a:srgbClr val="191919"/>
              </a:solidFill>
            </a:endParaRPr>
          </a:p>
          <a:p>
            <a:pPr marL="0" lvl="0" indent="0" algn="l" rtl="0">
              <a:spcBef>
                <a:spcPts val="2200"/>
              </a:spcBef>
              <a:spcAft>
                <a:spcPts val="0"/>
              </a:spcAft>
              <a:buNone/>
            </a:pPr>
            <a:r>
              <a:rPr lang="en" sz="7200">
                <a:solidFill>
                  <a:srgbClr val="191919"/>
                </a:solidFill>
              </a:rPr>
              <a:t>功能：最常用于演讲开始的时候，是比较谦虚的说法。也用于</a:t>
            </a:r>
            <a:endParaRPr sz="7200">
              <a:solidFill>
                <a:srgbClr val="191919"/>
              </a:solidFill>
            </a:endParaRPr>
          </a:p>
          <a:p>
            <a:pPr marL="0" lvl="0" indent="0" algn="l" rtl="0">
              <a:spcBef>
                <a:spcPts val="2200"/>
              </a:spcBef>
              <a:spcAft>
                <a:spcPts val="0"/>
              </a:spcAft>
              <a:buNone/>
            </a:pPr>
            <a:r>
              <a:rPr lang="en" sz="7200">
                <a:solidFill>
                  <a:srgbClr val="191919"/>
                </a:solidFill>
              </a:rPr>
              <a:t>与新认识的工作搭档或朋友之间的寒暄。这个句型也可以说成</a:t>
            </a:r>
            <a:endParaRPr sz="7200">
              <a:solidFill>
                <a:srgbClr val="191919"/>
              </a:solidFill>
            </a:endParaRPr>
          </a:p>
          <a:p>
            <a:pPr marL="0" lvl="0" indent="0" algn="l" rtl="0">
              <a:spcBef>
                <a:spcPts val="2200"/>
              </a:spcBef>
              <a:spcAft>
                <a:spcPts val="0"/>
              </a:spcAft>
              <a:buNone/>
            </a:pPr>
            <a:r>
              <a:rPr lang="en" sz="7200">
                <a:solidFill>
                  <a:srgbClr val="191919"/>
                </a:solidFill>
              </a:rPr>
              <a:t>“I am honored to…”</a:t>
            </a:r>
            <a:endParaRPr sz="7200">
              <a:solidFill>
                <a:srgbClr val="191919"/>
              </a:solidFill>
            </a:endParaRPr>
          </a:p>
          <a:p>
            <a:pPr marL="0" lvl="0" indent="0" algn="l" rtl="0">
              <a:spcBef>
                <a:spcPts val="2200"/>
              </a:spcBef>
              <a:spcAft>
                <a:spcPts val="0"/>
              </a:spcAft>
              <a:buClr>
                <a:schemeClr val="dk1"/>
              </a:buClr>
              <a:buSzPct val="91666"/>
              <a:buFont typeface="Arial"/>
              <a:buNone/>
            </a:pPr>
            <a:endParaRPr sz="1200">
              <a:solidFill>
                <a:srgbClr val="191919"/>
              </a:solidFill>
            </a:endParaRPr>
          </a:p>
          <a:p>
            <a:pPr marL="0" lvl="0" indent="0" algn="l" rtl="0">
              <a:spcBef>
                <a:spcPts val="2200"/>
              </a:spcBef>
              <a:spcAft>
                <a:spcPts val="120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>
            <a:spLocks noGrp="1"/>
          </p:cNvSpPr>
          <p:nvPr>
            <p:ph type="body" idx="1"/>
          </p:nvPr>
        </p:nvSpPr>
        <p:spPr>
          <a:xfrm>
            <a:off x="311700" y="390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25000" lnSpcReduction="20000"/>
          </a:bodyPr>
          <a:lstStyle/>
          <a:p>
            <a:pPr marL="0" lvl="0" indent="0" algn="l" rtl="0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75"/>
              <a:buFont typeface="Arial"/>
              <a:buNone/>
            </a:pPr>
            <a:r>
              <a:rPr lang="en" sz="5600" b="1">
                <a:solidFill>
                  <a:srgbClr val="191919"/>
                </a:solidFill>
              </a:rPr>
              <a:t>1.May I…?</a:t>
            </a:r>
            <a:endParaRPr sz="5600" b="1">
              <a:solidFill>
                <a:srgbClr val="191919"/>
              </a:solidFill>
            </a:endParaRPr>
          </a:p>
          <a:p>
            <a:pPr marL="0" lvl="0" indent="0" algn="l" rtl="0">
              <a:spcBef>
                <a:spcPts val="2200"/>
              </a:spcBef>
              <a:spcAft>
                <a:spcPts val="0"/>
              </a:spcAft>
              <a:buClr>
                <a:schemeClr val="dk1"/>
              </a:buClr>
              <a:buSzPts val="275"/>
              <a:buFont typeface="Arial"/>
              <a:buNone/>
            </a:pPr>
            <a:r>
              <a:rPr lang="en" sz="5600">
                <a:solidFill>
                  <a:srgbClr val="191919"/>
                </a:solidFill>
              </a:rPr>
              <a:t>我可以……吗？</a:t>
            </a:r>
            <a:endParaRPr sz="5600">
              <a:solidFill>
                <a:srgbClr val="191919"/>
              </a:solidFill>
            </a:endParaRPr>
          </a:p>
          <a:p>
            <a:pPr marL="0" lvl="0" indent="0" algn="l" rtl="0">
              <a:spcBef>
                <a:spcPts val="2200"/>
              </a:spcBef>
              <a:spcAft>
                <a:spcPts val="0"/>
              </a:spcAft>
              <a:buNone/>
            </a:pPr>
            <a:r>
              <a:rPr lang="en" sz="5600">
                <a:solidFill>
                  <a:srgbClr val="191919"/>
                </a:solidFill>
              </a:rPr>
              <a:t>常用句子：</a:t>
            </a:r>
            <a:endParaRPr sz="5600">
              <a:solidFill>
                <a:srgbClr val="191919"/>
              </a:solidFill>
            </a:endParaRPr>
          </a:p>
          <a:p>
            <a:pPr marL="0" lvl="0" indent="0" algn="l" rtl="0">
              <a:spcBef>
                <a:spcPts val="2200"/>
              </a:spcBef>
              <a:spcAft>
                <a:spcPts val="0"/>
              </a:spcAft>
              <a:buClr>
                <a:schemeClr val="dk1"/>
              </a:buClr>
              <a:buSzPts val="275"/>
              <a:buFont typeface="Arial"/>
              <a:buNone/>
            </a:pPr>
            <a:r>
              <a:rPr lang="en" sz="5600">
                <a:solidFill>
                  <a:srgbClr val="191919"/>
                </a:solidFill>
              </a:rPr>
              <a:t>May I come in?</a:t>
            </a:r>
            <a:endParaRPr sz="5600">
              <a:solidFill>
                <a:srgbClr val="191919"/>
              </a:solidFill>
            </a:endParaRPr>
          </a:p>
          <a:p>
            <a:pPr marL="0" lvl="0" indent="0" algn="l" rtl="0">
              <a:spcBef>
                <a:spcPts val="2200"/>
              </a:spcBef>
              <a:spcAft>
                <a:spcPts val="0"/>
              </a:spcAft>
              <a:buClr>
                <a:schemeClr val="dk1"/>
              </a:buClr>
              <a:buSzPts val="275"/>
              <a:buFont typeface="Arial"/>
              <a:buNone/>
            </a:pPr>
            <a:r>
              <a:rPr lang="en" sz="5600">
                <a:solidFill>
                  <a:srgbClr val="191919"/>
                </a:solidFill>
              </a:rPr>
              <a:t>May I help you?</a:t>
            </a:r>
            <a:endParaRPr sz="5600">
              <a:solidFill>
                <a:srgbClr val="191919"/>
              </a:solidFill>
            </a:endParaRPr>
          </a:p>
          <a:p>
            <a:pPr marL="0" lvl="0" indent="0" algn="l" rtl="0">
              <a:spcBef>
                <a:spcPts val="2200"/>
              </a:spcBef>
              <a:spcAft>
                <a:spcPts val="0"/>
              </a:spcAft>
              <a:buClr>
                <a:schemeClr val="dk1"/>
              </a:buClr>
              <a:buSzPts val="275"/>
              <a:buFont typeface="Arial"/>
              <a:buNone/>
            </a:pPr>
            <a:r>
              <a:rPr lang="en" sz="5600">
                <a:solidFill>
                  <a:srgbClr val="191919"/>
                </a:solidFill>
              </a:rPr>
              <a:t>May I ask you a question?</a:t>
            </a:r>
            <a:endParaRPr sz="5600">
              <a:solidFill>
                <a:srgbClr val="191919"/>
              </a:solidFill>
            </a:endParaRPr>
          </a:p>
          <a:p>
            <a:pPr marL="0" lvl="0" indent="0" algn="l" rtl="0">
              <a:spcBef>
                <a:spcPts val="2200"/>
              </a:spcBef>
              <a:spcAft>
                <a:spcPts val="0"/>
              </a:spcAft>
              <a:buClr>
                <a:schemeClr val="dk1"/>
              </a:buClr>
              <a:buSzPts val="275"/>
              <a:buFont typeface="Arial"/>
              <a:buNone/>
            </a:pPr>
            <a:endParaRPr sz="5600">
              <a:solidFill>
                <a:srgbClr val="191919"/>
              </a:solidFill>
            </a:endParaRPr>
          </a:p>
          <a:p>
            <a:pPr marL="0" lvl="0" indent="0" algn="l" rtl="0">
              <a:spcBef>
                <a:spcPts val="2200"/>
              </a:spcBef>
              <a:spcAft>
                <a:spcPts val="2200"/>
              </a:spcAft>
              <a:buNone/>
            </a:pPr>
            <a:endParaRPr sz="56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5"/>
          <p:cNvSpPr txBox="1">
            <a:spLocks noGrp="1"/>
          </p:cNvSpPr>
          <p:nvPr>
            <p:ph type="body" idx="1"/>
          </p:nvPr>
        </p:nvSpPr>
        <p:spPr>
          <a:xfrm>
            <a:off x="311700" y="390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47500" lnSpcReduction="10000"/>
          </a:bodyPr>
          <a:lstStyle/>
          <a:p>
            <a:pPr marL="0" lvl="0" indent="0" algn="l" rtl="0">
              <a:spcBef>
                <a:spcPts val="800"/>
              </a:spcBef>
              <a:spcAft>
                <a:spcPts val="0"/>
              </a:spcAft>
              <a:buNone/>
            </a:pPr>
            <a:r>
              <a:rPr lang="en" sz="1200">
                <a:solidFill>
                  <a:srgbClr val="191919"/>
                </a:solidFill>
              </a:rPr>
              <a:t>1</a:t>
            </a:r>
            <a:r>
              <a:rPr lang="en" sz="5600">
                <a:solidFill>
                  <a:srgbClr val="191919"/>
                </a:solidFill>
              </a:rPr>
              <a:t>例句：May I speak to Vincent?</a:t>
            </a:r>
            <a:endParaRPr sz="5600">
              <a:solidFill>
                <a:srgbClr val="191919"/>
              </a:solidFill>
            </a:endParaRPr>
          </a:p>
          <a:p>
            <a:pPr marL="0" lvl="0" indent="0" algn="l" rtl="0">
              <a:spcBef>
                <a:spcPts val="2200"/>
              </a:spcBef>
              <a:spcAft>
                <a:spcPts val="0"/>
              </a:spcAft>
              <a:buNone/>
            </a:pPr>
            <a:r>
              <a:rPr lang="en" sz="5600">
                <a:solidFill>
                  <a:srgbClr val="191919"/>
                </a:solidFill>
              </a:rPr>
              <a:t>May I use your telephone?</a:t>
            </a:r>
            <a:endParaRPr sz="5600">
              <a:solidFill>
                <a:srgbClr val="191919"/>
              </a:solidFill>
            </a:endParaRPr>
          </a:p>
          <a:p>
            <a:pPr marL="0" lvl="0" indent="0" algn="l" rtl="0">
              <a:spcBef>
                <a:spcPts val="2200"/>
              </a:spcBef>
              <a:spcAft>
                <a:spcPts val="0"/>
              </a:spcAft>
              <a:buNone/>
            </a:pPr>
            <a:r>
              <a:rPr lang="en" sz="5600">
                <a:solidFill>
                  <a:srgbClr val="191919"/>
                </a:solidFill>
              </a:rPr>
              <a:t>May I have a seat?</a:t>
            </a:r>
            <a:endParaRPr sz="5600">
              <a:solidFill>
                <a:srgbClr val="191919"/>
              </a:solidFill>
            </a:endParaRPr>
          </a:p>
          <a:p>
            <a:pPr marL="0" lvl="0" indent="0" algn="l" rtl="0">
              <a:spcBef>
                <a:spcPts val="2200"/>
              </a:spcBef>
              <a:spcAft>
                <a:spcPts val="0"/>
              </a:spcAft>
              <a:buNone/>
            </a:pPr>
            <a:endParaRPr sz="5600">
              <a:solidFill>
                <a:srgbClr val="191919"/>
              </a:solidFill>
            </a:endParaRPr>
          </a:p>
          <a:p>
            <a:pPr marL="0" lvl="0" indent="0" algn="l" rtl="0">
              <a:spcBef>
                <a:spcPts val="2200"/>
              </a:spcBef>
              <a:spcAft>
                <a:spcPts val="2200"/>
              </a:spcAft>
              <a:buNone/>
            </a:pPr>
            <a:r>
              <a:rPr lang="en" sz="5600">
                <a:solidFill>
                  <a:srgbClr val="191919"/>
                </a:solidFill>
              </a:rPr>
              <a:t>功能: 用这些话显得很有教养。</a:t>
            </a:r>
            <a:endParaRPr sz="5600">
              <a:solidFill>
                <a:srgbClr val="191919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lnSpc>
                <a:spcPct val="115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ct val="45412"/>
              <a:buFont typeface="Arial"/>
              <a:buNone/>
            </a:pPr>
            <a:r>
              <a:rPr lang="en" sz="2422" b="1">
                <a:solidFill>
                  <a:srgbClr val="191919"/>
                </a:solidFill>
              </a:rPr>
              <a:t>2. Can you …?</a:t>
            </a:r>
            <a:endParaRPr sz="2644" b="1">
              <a:solidFill>
                <a:srgbClr val="191919"/>
              </a:solidFill>
            </a:endParaRPr>
          </a:p>
          <a:p>
            <a:pPr marL="0" lvl="0" indent="0" algn="l" rtl="0">
              <a:spcBef>
                <a:spcPts val="220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" name="Google Shape;71;p16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rgbClr val="191919"/>
                </a:solidFill>
              </a:rPr>
              <a:t>常用句子：Can you help me?</a:t>
            </a:r>
            <a:endParaRPr>
              <a:solidFill>
                <a:srgbClr val="191919"/>
              </a:solidFill>
            </a:endParaRPr>
          </a:p>
          <a:p>
            <a:pPr marL="0" lvl="0" indent="0" algn="l" rtl="0">
              <a:spcBef>
                <a:spcPts val="2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rgbClr val="191919"/>
                </a:solidFill>
              </a:rPr>
              <a:t>Can you do me a favor?</a:t>
            </a:r>
            <a:endParaRPr>
              <a:solidFill>
                <a:srgbClr val="191919"/>
              </a:solidFill>
            </a:endParaRPr>
          </a:p>
          <a:p>
            <a:pPr marL="0" lvl="0" indent="0" algn="l" rtl="0">
              <a:spcBef>
                <a:spcPts val="2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rgbClr val="191919"/>
                </a:solidFill>
              </a:rPr>
              <a:t>Can you please tell me where is the bus stop?</a:t>
            </a:r>
            <a:endParaRPr>
              <a:solidFill>
                <a:srgbClr val="191919"/>
              </a:solidFill>
            </a:endParaRPr>
          </a:p>
          <a:p>
            <a:pPr marL="0" lvl="0" indent="0" algn="l" rtl="0">
              <a:spcBef>
                <a:spcPts val="2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200">
              <a:solidFill>
                <a:srgbClr val="191919"/>
              </a:solidFill>
            </a:endParaRPr>
          </a:p>
          <a:p>
            <a:pPr marL="0" lvl="0" indent="0" algn="l" rtl="0">
              <a:spcBef>
                <a:spcPts val="2200"/>
              </a:spcBef>
              <a:spcAft>
                <a:spcPts val="120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1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Can you...</a:t>
            </a:r>
            <a:endParaRPr/>
          </a:p>
        </p:txBody>
      </p:sp>
      <p:sp>
        <p:nvSpPr>
          <p:cNvPr id="77" name="Google Shape;77;p17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000">
                <a:solidFill>
                  <a:srgbClr val="191919"/>
                </a:solidFill>
              </a:rPr>
              <a:t>例句：Can you please shut the door?</a:t>
            </a:r>
            <a:endParaRPr sz="2000">
              <a:solidFill>
                <a:srgbClr val="191919"/>
              </a:solidFill>
            </a:endParaRPr>
          </a:p>
          <a:p>
            <a:pPr marL="0" lvl="0" indent="0" algn="l" rtl="0">
              <a:spcBef>
                <a:spcPts val="2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000">
                <a:solidFill>
                  <a:srgbClr val="191919"/>
                </a:solidFill>
              </a:rPr>
              <a:t>Can you translate the sentence into Chinese for me?</a:t>
            </a:r>
            <a:endParaRPr sz="2000">
              <a:solidFill>
                <a:srgbClr val="191919"/>
              </a:solidFill>
            </a:endParaRPr>
          </a:p>
          <a:p>
            <a:pPr marL="0" lvl="0" indent="0" algn="l" rtl="0">
              <a:spcBef>
                <a:spcPts val="2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000">
                <a:solidFill>
                  <a:srgbClr val="191919"/>
                </a:solidFill>
              </a:rPr>
              <a:t>Can you lend me some money?</a:t>
            </a:r>
            <a:endParaRPr sz="2000">
              <a:solidFill>
                <a:srgbClr val="191919"/>
              </a:solidFill>
            </a:endParaRPr>
          </a:p>
          <a:p>
            <a:pPr marL="0" lvl="0" indent="0" algn="l" rtl="0">
              <a:spcBef>
                <a:spcPts val="2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500">
              <a:solidFill>
                <a:srgbClr val="191919"/>
              </a:solidFill>
            </a:endParaRPr>
          </a:p>
          <a:p>
            <a:pPr marL="0" lvl="0" indent="0" algn="l" rtl="0">
              <a:spcBef>
                <a:spcPts val="2200"/>
              </a:spcBef>
              <a:spcAft>
                <a:spcPts val="22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500">
                <a:solidFill>
                  <a:srgbClr val="191919"/>
                </a:solidFill>
              </a:rPr>
              <a:t>功能：用于比较熟悉的人之间，会让对方感觉亲切。如果想再客气一点，可以把can换成could。</a:t>
            </a:r>
            <a:endParaRPr sz="21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8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lnSpc>
                <a:spcPct val="115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ct val="39919"/>
              <a:buFont typeface="Arial"/>
              <a:buNone/>
            </a:pPr>
            <a:r>
              <a:rPr lang="en" sz="2755">
                <a:solidFill>
                  <a:srgbClr val="191919"/>
                </a:solidFill>
              </a:rPr>
              <a:t>3. I’d like to …</a:t>
            </a:r>
            <a:endParaRPr sz="2755">
              <a:solidFill>
                <a:srgbClr val="191919"/>
              </a:solidFill>
            </a:endParaRPr>
          </a:p>
          <a:p>
            <a:pPr marL="0" lvl="0" indent="0" algn="l" rtl="0">
              <a:spcBef>
                <a:spcPts val="220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3" name="Google Shape;83;p18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rgbClr val="191919"/>
                </a:solidFill>
              </a:rPr>
              <a:t>常用句子：I’d like to have a self-introduce。</a:t>
            </a:r>
            <a:endParaRPr>
              <a:solidFill>
                <a:srgbClr val="191919"/>
              </a:solidFill>
            </a:endParaRPr>
          </a:p>
          <a:p>
            <a:pPr marL="0" lvl="0" indent="0" algn="l" rtl="0">
              <a:spcBef>
                <a:spcPts val="2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rgbClr val="191919"/>
                </a:solidFill>
              </a:rPr>
              <a:t>I’d like to talk about the matter.</a:t>
            </a:r>
            <a:endParaRPr>
              <a:solidFill>
                <a:srgbClr val="191919"/>
              </a:solidFill>
            </a:endParaRPr>
          </a:p>
          <a:p>
            <a:pPr marL="0" lvl="0" indent="0" algn="l" rtl="0">
              <a:spcBef>
                <a:spcPts val="2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rgbClr val="191919"/>
                </a:solidFill>
              </a:rPr>
              <a:t>I’d like to have a cup of tea.</a:t>
            </a:r>
            <a:endParaRPr>
              <a:solidFill>
                <a:srgbClr val="191919"/>
              </a:solidFill>
            </a:endParaRPr>
          </a:p>
          <a:p>
            <a:pPr marL="0" lvl="0" indent="0" algn="l" rtl="0">
              <a:spcBef>
                <a:spcPts val="2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200">
              <a:solidFill>
                <a:srgbClr val="191919"/>
              </a:solidFill>
            </a:endParaRPr>
          </a:p>
          <a:p>
            <a:pPr marL="0" lvl="0" indent="0" algn="l" rtl="0">
              <a:spcBef>
                <a:spcPts val="2200"/>
              </a:spcBef>
              <a:spcAft>
                <a:spcPts val="120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9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I’d like to</a:t>
            </a:r>
            <a:endParaRPr/>
          </a:p>
        </p:txBody>
      </p:sp>
      <p:sp>
        <p:nvSpPr>
          <p:cNvPr id="89" name="Google Shape;89;p19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rgbClr val="191919"/>
                </a:solidFill>
              </a:rPr>
              <a:t>例句：I’d like to book a double-room.</a:t>
            </a:r>
            <a:endParaRPr>
              <a:solidFill>
                <a:srgbClr val="191919"/>
              </a:solidFill>
            </a:endParaRPr>
          </a:p>
          <a:p>
            <a:pPr marL="0" lvl="0" indent="0" algn="l" rtl="0">
              <a:spcBef>
                <a:spcPts val="2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rgbClr val="191919"/>
                </a:solidFill>
              </a:rPr>
              <a:t>I’d like to change the topic.</a:t>
            </a:r>
            <a:endParaRPr>
              <a:solidFill>
                <a:srgbClr val="191919"/>
              </a:solidFill>
            </a:endParaRPr>
          </a:p>
          <a:p>
            <a:pPr marL="0" lvl="0" indent="0" algn="l" rtl="0">
              <a:spcBef>
                <a:spcPts val="2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rgbClr val="191919"/>
                </a:solidFill>
              </a:rPr>
              <a:t>I’d like to have my car repaired.</a:t>
            </a:r>
            <a:endParaRPr>
              <a:solidFill>
                <a:srgbClr val="191919"/>
              </a:solidFill>
            </a:endParaRPr>
          </a:p>
          <a:p>
            <a:pPr marL="0" lvl="0" indent="0" algn="l" rtl="0">
              <a:spcBef>
                <a:spcPts val="2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rgbClr val="191919"/>
                </a:solidFill>
              </a:rPr>
              <a:t>功能：用于表达意愿或建议，任何时候都显得语言得体。</a:t>
            </a:r>
            <a:endParaRPr>
              <a:solidFill>
                <a:srgbClr val="191919"/>
              </a:solidFill>
            </a:endParaRPr>
          </a:p>
          <a:p>
            <a:pPr marL="0" lvl="0" indent="0" algn="l" rtl="0">
              <a:spcBef>
                <a:spcPts val="2200"/>
              </a:spcBef>
              <a:spcAft>
                <a:spcPts val="120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0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lnSpc>
                <a:spcPct val="115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ct val="43421"/>
              <a:buFont typeface="Arial"/>
              <a:buNone/>
            </a:pPr>
            <a:r>
              <a:rPr lang="en" sz="2533">
                <a:solidFill>
                  <a:srgbClr val="191919"/>
                </a:solidFill>
              </a:rPr>
              <a:t>4. Would you please…</a:t>
            </a:r>
            <a:endParaRPr sz="2533">
              <a:solidFill>
                <a:srgbClr val="191919"/>
              </a:solidFill>
            </a:endParaRPr>
          </a:p>
          <a:p>
            <a:pPr marL="0" lvl="0" indent="0" algn="l" rtl="0">
              <a:spcBef>
                <a:spcPts val="220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0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rgbClr val="191919"/>
                </a:solidFill>
              </a:rPr>
              <a:t>常用句子：Would you please lower your voice?</a:t>
            </a:r>
            <a:endParaRPr>
              <a:solidFill>
                <a:srgbClr val="191919"/>
              </a:solidFill>
            </a:endParaRPr>
          </a:p>
          <a:p>
            <a:pPr marL="0" lvl="0" indent="0" algn="l" rtl="0">
              <a:spcBef>
                <a:spcPts val="2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rgbClr val="191919"/>
                </a:solidFill>
              </a:rPr>
              <a:t>Would you please give me a hand?</a:t>
            </a:r>
            <a:endParaRPr>
              <a:solidFill>
                <a:srgbClr val="191919"/>
              </a:solidFill>
            </a:endParaRPr>
          </a:p>
          <a:p>
            <a:pPr marL="0" lvl="0" indent="0" algn="l" rtl="0">
              <a:spcBef>
                <a:spcPts val="2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rgbClr val="191919"/>
                </a:solidFill>
              </a:rPr>
              <a:t>Would you please finish the work first?</a:t>
            </a:r>
            <a:endParaRPr>
              <a:solidFill>
                <a:srgbClr val="191919"/>
              </a:solidFill>
            </a:endParaRPr>
          </a:p>
          <a:p>
            <a:pPr marL="0" lvl="0" indent="0" algn="l" rtl="0">
              <a:spcBef>
                <a:spcPts val="2200"/>
              </a:spcBef>
              <a:spcAft>
                <a:spcPts val="120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2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Would you please</a:t>
            </a:r>
            <a:endParaRPr/>
          </a:p>
        </p:txBody>
      </p:sp>
      <p:sp>
        <p:nvSpPr>
          <p:cNvPr id="101" name="Google Shape;101;p2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900">
                <a:solidFill>
                  <a:srgbClr val="191919"/>
                </a:solidFill>
              </a:rPr>
              <a:t>例句：Would you please tell me the truth?</a:t>
            </a:r>
            <a:endParaRPr sz="1900">
              <a:solidFill>
                <a:srgbClr val="191919"/>
              </a:solidFill>
            </a:endParaRPr>
          </a:p>
          <a:p>
            <a:pPr marL="0" lvl="0" indent="0" algn="l" rtl="0">
              <a:spcBef>
                <a:spcPts val="2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900">
                <a:solidFill>
                  <a:srgbClr val="191919"/>
                </a:solidFill>
              </a:rPr>
              <a:t>Would you please keep the secret for me?</a:t>
            </a:r>
            <a:endParaRPr sz="1900">
              <a:solidFill>
                <a:srgbClr val="191919"/>
              </a:solidFill>
            </a:endParaRPr>
          </a:p>
          <a:p>
            <a:pPr marL="0" lvl="0" indent="0" algn="l" rtl="0">
              <a:spcBef>
                <a:spcPts val="2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900">
                <a:solidFill>
                  <a:srgbClr val="191919"/>
                </a:solidFill>
              </a:rPr>
              <a:t>Would you please explain a little more clearly?</a:t>
            </a:r>
            <a:endParaRPr sz="1900">
              <a:solidFill>
                <a:srgbClr val="191919"/>
              </a:solidFill>
            </a:endParaRPr>
          </a:p>
          <a:p>
            <a:pPr marL="0" lvl="0" indent="0" algn="l" rtl="0">
              <a:spcBef>
                <a:spcPts val="2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900">
                <a:solidFill>
                  <a:srgbClr val="191919"/>
                </a:solidFill>
              </a:rPr>
              <a:t>功能：用于向别人提出请求，十分礼貌。</a:t>
            </a:r>
            <a:endParaRPr sz="1900">
              <a:solidFill>
                <a:srgbClr val="191919"/>
              </a:solidFill>
            </a:endParaRPr>
          </a:p>
          <a:p>
            <a:pPr marL="0" lvl="0" indent="0" algn="l" rtl="0">
              <a:spcBef>
                <a:spcPts val="2200"/>
              </a:spcBef>
              <a:spcAft>
                <a:spcPts val="1200"/>
              </a:spcAft>
              <a:buNone/>
            </a:pP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372</Words>
  <Application>Microsoft Office PowerPoint</Application>
  <PresentationFormat>全屏显示(16:9)</PresentationFormat>
  <Paragraphs>52</Paragraphs>
  <Slides>11</Slides>
  <Notes>11</Notes>
  <HiddenSlides>0</HiddenSlides>
  <MMClips>0</MMClips>
  <ScaleCrop>false</ScaleCrop>
  <HeadingPairs>
    <vt:vector size="6" baseType="variant">
      <vt:variant>
        <vt:lpstr>已用的字体</vt:lpstr>
      </vt:variant>
      <vt:variant>
        <vt:i4>1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11</vt:i4>
      </vt:variant>
    </vt:vector>
  </HeadingPairs>
  <TitlesOfParts>
    <vt:vector size="13" baseType="lpstr">
      <vt:lpstr>Arial</vt:lpstr>
      <vt:lpstr>Simple Light</vt:lpstr>
      <vt:lpstr>Popular Sentence Structure</vt:lpstr>
      <vt:lpstr>PowerPoint 演示文稿</vt:lpstr>
      <vt:lpstr>PowerPoint 演示文稿</vt:lpstr>
      <vt:lpstr>2. Can you …? </vt:lpstr>
      <vt:lpstr>Can you...</vt:lpstr>
      <vt:lpstr>3. I’d like to … </vt:lpstr>
      <vt:lpstr>I’d like to</vt:lpstr>
      <vt:lpstr>4. Would you please… </vt:lpstr>
      <vt:lpstr>Would you please</vt:lpstr>
      <vt:lpstr>5. It is my great honor to … </vt:lpstr>
      <vt:lpstr> It is my great honor to …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Popular Sentence Structure</dc:title>
  <cp:lastModifiedBy>Ya Ya</cp:lastModifiedBy>
  <cp:revision>1</cp:revision>
  <dcterms:modified xsi:type="dcterms:W3CDTF">2021-10-10T22:17:54Z</dcterms:modified>
</cp:coreProperties>
</file>