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/>
    <p:restoredTop sz="94925"/>
  </p:normalViewPr>
  <p:slideViewPr>
    <p:cSldViewPr snapToGrid="0" snapToObjects="1">
      <p:cViewPr varScale="1">
        <p:scale>
          <a:sx n="74" d="100"/>
          <a:sy n="74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0"/>
            <a:ext cx="8940018" cy="1305555"/>
          </a:xfrm>
        </p:spPr>
        <p:txBody>
          <a:bodyPr/>
          <a:lstStyle/>
          <a:p>
            <a:r>
              <a:rPr lang="en-US" dirty="0"/>
              <a:t>Greetings (</a:t>
            </a:r>
            <a:r>
              <a:rPr lang="en-US" dirty="0" err="1"/>
              <a:t>打招呼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991" y="1931354"/>
            <a:ext cx="3819378" cy="4032744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dirty="0"/>
              <a:t>Hi. Hello. </a:t>
            </a:r>
            <a:r>
              <a:rPr lang="en-US" dirty="0" err="1"/>
              <a:t>你好</a:t>
            </a:r>
            <a:endParaRPr lang="en-US" dirty="0"/>
          </a:p>
          <a:p>
            <a:r>
              <a:rPr lang="en-US" altLang="zh-CN" dirty="0"/>
              <a:t>2</a:t>
            </a:r>
            <a:r>
              <a:rPr lang="en-US" dirty="0"/>
              <a:t>. How are you? </a:t>
            </a:r>
            <a:r>
              <a:rPr lang="en-US" dirty="0" err="1"/>
              <a:t>你怎么样</a:t>
            </a:r>
            <a:r>
              <a:rPr lang="zh-CN" altLang="en-US" dirty="0"/>
              <a:t>？</a:t>
            </a:r>
            <a:endParaRPr 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dirty="0"/>
              <a:t>How are you doing?</a:t>
            </a:r>
          </a:p>
          <a:p>
            <a:r>
              <a:rPr lang="en-US" altLang="zh-CN" dirty="0"/>
              <a:t>4</a:t>
            </a:r>
            <a:r>
              <a:rPr lang="en-US" dirty="0"/>
              <a:t>. Fine, How about you?</a:t>
            </a:r>
            <a:r>
              <a:rPr lang="zh-CN" altLang="en-US" dirty="0"/>
              <a:t> 我挺好。 你呢？</a:t>
            </a:r>
            <a:endParaRPr lang="en-US" altLang="zh-CN" dirty="0"/>
          </a:p>
          <a:p>
            <a:r>
              <a:rPr lang="en-US" dirty="0"/>
              <a:t>5. I’m okay. How is your day? </a:t>
            </a:r>
            <a:r>
              <a:rPr lang="en-US" dirty="0" err="1"/>
              <a:t>我还行</a:t>
            </a:r>
            <a:r>
              <a:rPr lang="zh-CN" altLang="en-US" dirty="0"/>
              <a:t>。 你今天过得怎么样？</a:t>
            </a:r>
            <a:endParaRPr lang="en-US" dirty="0"/>
          </a:p>
          <a:p>
            <a:r>
              <a:rPr lang="en-US" altLang="zh-CN" dirty="0"/>
              <a:t>6</a:t>
            </a:r>
            <a:r>
              <a:rPr lang="en-US" dirty="0"/>
              <a:t>. Great</a:t>
            </a:r>
            <a:r>
              <a:rPr lang="zh-CN" altLang="en-US" dirty="0"/>
              <a:t>！</a:t>
            </a:r>
            <a:r>
              <a:rPr lang="en-US" dirty="0"/>
              <a:t>Thanks.</a:t>
            </a:r>
            <a:r>
              <a:rPr lang="zh-CN" altLang="en-US" dirty="0"/>
              <a:t> 很好！ 谢谢。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11C0C3-2F15-4943-A4F4-D8D16734AF7B}"/>
              </a:ext>
            </a:extLst>
          </p:cNvPr>
          <p:cNvSpPr txBox="1">
            <a:spLocks/>
          </p:cNvSpPr>
          <p:nvPr/>
        </p:nvSpPr>
        <p:spPr>
          <a:xfrm>
            <a:off x="6365631" y="1961491"/>
            <a:ext cx="3819378" cy="166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7</a:t>
            </a:r>
            <a:r>
              <a:rPr lang="en-US" dirty="0"/>
              <a:t>. Good morning.</a:t>
            </a:r>
            <a:r>
              <a:rPr lang="zh-CN" altLang="en-US" dirty="0"/>
              <a:t> 早上好。</a:t>
            </a:r>
            <a:endParaRPr lang="en-US" dirty="0"/>
          </a:p>
          <a:p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dirty="0"/>
              <a:t>Good afternoon.</a:t>
            </a:r>
            <a:r>
              <a:rPr lang="zh-CN" altLang="en-US" dirty="0"/>
              <a:t> 下午好。</a:t>
            </a:r>
            <a:endParaRPr lang="en-US" dirty="0"/>
          </a:p>
          <a:p>
            <a:r>
              <a:rPr lang="en-US" altLang="zh-CN" dirty="0"/>
              <a:t>9.</a:t>
            </a:r>
            <a:r>
              <a:rPr lang="zh-CN" altLang="en-US" dirty="0"/>
              <a:t> </a:t>
            </a:r>
            <a:r>
              <a:rPr lang="en-US" dirty="0"/>
              <a:t>Good evening.</a:t>
            </a:r>
            <a:r>
              <a:rPr lang="zh-CN" altLang="en-US" dirty="0"/>
              <a:t> 晚上好。</a:t>
            </a:r>
            <a:endParaRPr lang="en-US" altLang="zh-CN" dirty="0"/>
          </a:p>
          <a:p>
            <a:r>
              <a:rPr lang="en-US" altLang="zh-CN" dirty="0"/>
              <a:t>10.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night</a:t>
            </a:r>
            <a:r>
              <a:rPr lang="zh-CN" altLang="en-US" dirty="0"/>
              <a:t>。 晚安。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450C210-FC37-A342-943F-A70D3E37190D}"/>
              </a:ext>
            </a:extLst>
          </p:cNvPr>
          <p:cNvSpPr txBox="1">
            <a:spLocks/>
          </p:cNvSpPr>
          <p:nvPr/>
        </p:nvSpPr>
        <p:spPr>
          <a:xfrm>
            <a:off x="6365631" y="3795326"/>
            <a:ext cx="3819378" cy="1668197"/>
          </a:xfrm>
          <a:prstGeom prst="rect">
            <a:avLst/>
          </a:prstGeom>
          <a:ln w="15875">
            <a:solidFill>
              <a:srgbClr val="C00000">
                <a:alpha val="85000"/>
              </a:srgb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重点词：</a:t>
            </a:r>
            <a:endParaRPr lang="en-US" altLang="zh-CN" dirty="0"/>
          </a:p>
          <a:p>
            <a:pPr marL="457200" indent="-457200">
              <a:buAutoNum type="arabicPeriod"/>
            </a:pPr>
            <a:r>
              <a:rPr lang="en-US" altLang="zh-CN" dirty="0"/>
              <a:t>Thanks</a:t>
            </a:r>
            <a:r>
              <a:rPr lang="zh-CN" altLang="en-US" dirty="0"/>
              <a:t> 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afternoon 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6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192" y="357246"/>
            <a:ext cx="11467616" cy="1305555"/>
          </a:xfrm>
        </p:spPr>
        <p:txBody>
          <a:bodyPr>
            <a:normAutofit/>
          </a:bodyPr>
          <a:lstStyle/>
          <a:p>
            <a:r>
              <a:rPr lang="en-US" altLang="zh-CN" dirty="0"/>
              <a:t>Make a phone call</a:t>
            </a:r>
            <a:r>
              <a:rPr lang="zh-CN" altLang="en-US" dirty="0"/>
              <a:t>（打电话）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075" y="1865082"/>
            <a:ext cx="5564996" cy="4169957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约大夫看病：</a:t>
            </a:r>
            <a:endParaRPr lang="en-US" altLang="zh-CN" dirty="0"/>
          </a:p>
          <a:p>
            <a:r>
              <a:rPr lang="en-US" altLang="zh-CN" dirty="0"/>
              <a:t>Doctor office Front Desk:</a:t>
            </a:r>
            <a:r>
              <a:rPr lang="zh-CN" altLang="en-US" dirty="0"/>
              <a:t>医生诊所前台</a:t>
            </a:r>
            <a:endParaRPr lang="en-US" altLang="zh-CN" dirty="0"/>
          </a:p>
          <a:p>
            <a:r>
              <a:rPr lang="en-US" altLang="zh-CN" dirty="0"/>
              <a:t>Doctor Jessie Jia’s office, William Wang speaking. </a:t>
            </a:r>
          </a:p>
          <a:p>
            <a:r>
              <a:rPr lang="zh-CN" altLang="en-US" dirty="0"/>
              <a:t>单位名称，接电话的人的名字 （自报家门）</a:t>
            </a:r>
            <a:endParaRPr lang="en-US" altLang="zh-CN" dirty="0"/>
          </a:p>
          <a:p>
            <a:r>
              <a:rPr lang="en-US" altLang="zh-CN" dirty="0"/>
              <a:t>How may I help you?</a:t>
            </a:r>
          </a:p>
          <a:p>
            <a:r>
              <a:rPr lang="zh-CN" altLang="en-US" dirty="0"/>
              <a:t>你有什么事？</a:t>
            </a:r>
            <a:endParaRPr lang="en-US" altLang="zh-CN" dirty="0"/>
          </a:p>
          <a:p>
            <a:r>
              <a:rPr lang="en-US" altLang="zh-CN" dirty="0"/>
              <a:t>This is </a:t>
            </a:r>
            <a:r>
              <a:rPr lang="en-US" altLang="zh-CN" dirty="0" err="1"/>
              <a:t>Xiaoniu</a:t>
            </a:r>
            <a:r>
              <a:rPr lang="en-US" altLang="zh-CN" dirty="0"/>
              <a:t> speaking. I’d like to make an appointment with Doctor Jia. What’s the earliest appointment available?</a:t>
            </a:r>
          </a:p>
          <a:p>
            <a:r>
              <a:rPr lang="zh-CN" altLang="en-US" dirty="0"/>
              <a:t>我是小牛。我想约一下贾大夫看病。贾大夫最早什么时候有空？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987CA93-0C7A-B745-99E3-2D28FDFD2852}"/>
              </a:ext>
            </a:extLst>
          </p:cNvPr>
          <p:cNvSpPr txBox="1">
            <a:spLocks/>
          </p:cNvSpPr>
          <p:nvPr/>
        </p:nvSpPr>
        <p:spPr>
          <a:xfrm>
            <a:off x="6970642" y="2715065"/>
            <a:ext cx="4142835" cy="247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Let me check. Can you please hold?</a:t>
            </a:r>
          </a:p>
          <a:p>
            <a:r>
              <a:rPr lang="en-US" dirty="0" err="1"/>
              <a:t>我来看一下大夫的时间安排</a:t>
            </a:r>
            <a:r>
              <a:rPr lang="zh-CN" altLang="en-US" dirty="0"/>
              <a:t>。</a:t>
            </a:r>
            <a:r>
              <a:rPr lang="en-US" dirty="0" err="1"/>
              <a:t>你能不能等一会儿</a:t>
            </a:r>
            <a:r>
              <a:rPr lang="zh-CN" altLang="en-US" dirty="0"/>
              <a:t>？</a:t>
            </a:r>
            <a:endParaRPr lang="en-US" altLang="zh-CN" dirty="0"/>
          </a:p>
          <a:p>
            <a:r>
              <a:rPr lang="en-US" altLang="zh-CN" dirty="0"/>
              <a:t>Sure.</a:t>
            </a:r>
            <a:r>
              <a:rPr lang="zh-CN" altLang="en-US" dirty="0"/>
              <a:t> 当然可以。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1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23" y="348850"/>
            <a:ext cx="11467616" cy="1305555"/>
          </a:xfrm>
        </p:spPr>
        <p:txBody>
          <a:bodyPr>
            <a:normAutofit/>
          </a:bodyPr>
          <a:lstStyle/>
          <a:p>
            <a:r>
              <a:rPr lang="en-US" altLang="zh-CN" dirty="0"/>
              <a:t>Make a phone call</a:t>
            </a:r>
            <a:r>
              <a:rPr lang="zh-CN" altLang="en-US" dirty="0"/>
              <a:t>（打电话）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368" y="2003627"/>
            <a:ext cx="5392615" cy="4032744"/>
          </a:xfrm>
        </p:spPr>
        <p:txBody>
          <a:bodyPr>
            <a:normAutofit/>
          </a:bodyPr>
          <a:lstStyle/>
          <a:p>
            <a:r>
              <a:rPr lang="zh-CN" altLang="en-US" dirty="0"/>
              <a:t>约大夫看病：</a:t>
            </a:r>
            <a:endParaRPr lang="en-US" altLang="zh-CN" dirty="0"/>
          </a:p>
          <a:p>
            <a:r>
              <a:rPr lang="en-US" altLang="zh-CN" dirty="0"/>
              <a:t>Doctor Jia has opening on 5/20 and 5/25. Do you prefer afternoon or morning?</a:t>
            </a:r>
          </a:p>
          <a:p>
            <a:r>
              <a:rPr lang="zh-CN" altLang="en-US" dirty="0"/>
              <a:t>贾大夫</a:t>
            </a:r>
            <a:r>
              <a:rPr lang="en-US" altLang="zh-CN" dirty="0"/>
              <a:t>5</a:t>
            </a:r>
            <a:r>
              <a:rPr lang="zh-CN" altLang="en-US" dirty="0"/>
              <a:t> 月</a:t>
            </a:r>
            <a:r>
              <a:rPr lang="en-US" altLang="zh-CN" dirty="0"/>
              <a:t>20</a:t>
            </a:r>
            <a:r>
              <a:rPr lang="zh-CN" altLang="en-US" dirty="0"/>
              <a:t>日和</a:t>
            </a:r>
            <a:r>
              <a:rPr lang="en-US" altLang="zh-CN" dirty="0"/>
              <a:t>25</a:t>
            </a:r>
            <a:r>
              <a:rPr lang="zh-CN" altLang="en-US" dirty="0"/>
              <a:t> 日有空。你觉得下午方便还是上午方便？</a:t>
            </a:r>
            <a:endParaRPr lang="en-US" altLang="zh-CN" dirty="0"/>
          </a:p>
          <a:p>
            <a:r>
              <a:rPr lang="en-US" altLang="zh-CN" dirty="0"/>
              <a:t>Afternoons work better for me. If you can do 5/25 afternoon at 2pm, that’ll be great! Thank you!</a:t>
            </a:r>
          </a:p>
          <a:p>
            <a:r>
              <a:rPr lang="zh-CN" altLang="en-US" dirty="0"/>
              <a:t>我下午比较方便。如果能约到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25</a:t>
            </a:r>
            <a:r>
              <a:rPr lang="zh-CN" altLang="en-US" dirty="0"/>
              <a:t>号下午两点，那就太好了！谢谢你！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987CA93-0C7A-B745-99E3-2D28FDFD2852}"/>
              </a:ext>
            </a:extLst>
          </p:cNvPr>
          <p:cNvSpPr txBox="1">
            <a:spLocks/>
          </p:cNvSpPr>
          <p:nvPr/>
        </p:nvSpPr>
        <p:spPr>
          <a:xfrm>
            <a:off x="6150374" y="1654405"/>
            <a:ext cx="5539649" cy="381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altLang="zh-CN" dirty="0"/>
          </a:p>
          <a:p>
            <a:r>
              <a:rPr lang="en-US" dirty="0"/>
              <a:t>Ok, </a:t>
            </a:r>
            <a:r>
              <a:rPr lang="en-US" dirty="0" err="1"/>
              <a:t>Xiaoniu</a:t>
            </a:r>
            <a:r>
              <a:rPr lang="en-US" dirty="0"/>
              <a:t>, you’re booked with Doctor Jia on 5/25 afternoon at 2pm. Please have your insurance card with you. </a:t>
            </a:r>
          </a:p>
          <a:p>
            <a:r>
              <a:rPr lang="en-US" dirty="0" err="1"/>
              <a:t>好</a:t>
            </a:r>
            <a:r>
              <a:rPr lang="zh-CN" altLang="en-US" dirty="0"/>
              <a:t>。小牛，给你约好了跟贾大夫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25</a:t>
            </a:r>
            <a:r>
              <a:rPr lang="zh-CN" altLang="en-US" dirty="0"/>
              <a:t>号下午两点看病。请记得带保险卡。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6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941596B8-D720-4D6E-B7AD-8F5998211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228" y="1240970"/>
            <a:ext cx="6259286" cy="4561115"/>
          </a:xfrm>
        </p:spPr>
        <p:txBody>
          <a:bodyPr anchor="ctr">
            <a:normAutofit/>
          </a:bodyPr>
          <a:lstStyle/>
          <a:p>
            <a:r>
              <a:rPr lang="en-US"/>
              <a:t>Appreciate the teachers!</a:t>
            </a:r>
          </a:p>
        </p:txBody>
      </p:sp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id="{B978501D-E01E-4859-ABAA-F7109C7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0" name="Picture 35">
            <a:extLst>
              <a:ext uri="{FF2B5EF4-FFF2-40B4-BE49-F238E27FC236}">
                <a16:creationId xmlns:a16="http://schemas.microsoft.com/office/drawing/2014/main" id="{D66B130B-5814-48DD-9CA6-2E189DE20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1" name="Picture 30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D984EF45-2FDB-2B47-A016-737742695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89" y="0"/>
            <a:ext cx="4647397" cy="33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5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23E8A143-A5E8-D948-91F7-CFEAE5813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4" b="2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C82FBBC-BB4B-974C-8503-E69541AC1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" r="4450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6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6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hild in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3E86E520-899E-F644-AF12-80F25DF77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92" r="19791" b="-1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091C94FB-43F2-5741-8635-B59F6482D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9" r="4082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6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5E71BCA0-2CC4-4511-8ACE-FEABFF19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3A93F36-A3CE-448B-BA00-FC0300AA8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1">
            <a:extLst>
              <a:ext uri="{FF2B5EF4-FFF2-40B4-BE49-F238E27FC236}">
                <a16:creationId xmlns:a16="http://schemas.microsoft.com/office/drawing/2014/main" id="{A8DF542A-AECF-4920-B91A-4605B62A4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26A017F9-2B46-144C-9A85-B5EDD564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37" y="969559"/>
            <a:ext cx="3689160" cy="4918880"/>
          </a:xfrm>
          <a:prstGeom prst="rect">
            <a:avLst/>
          </a:prstGeom>
          <a:ln w="31750" cap="sq">
            <a:noFill/>
            <a:miter lim="800000"/>
          </a:ln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0C70F52-156C-4880-991F-296A9628F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6892" y="1333850"/>
            <a:ext cx="0" cy="412738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8596F73D-83B0-3B44-8B92-D67D875D6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032" y="1084936"/>
            <a:ext cx="6250832" cy="4688124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3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4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52" name="Rectangle 46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holding a red frisbee&#10;&#10;Description automatically generated with low confidence">
            <a:extLst>
              <a:ext uri="{FF2B5EF4-FFF2-40B4-BE49-F238E27FC236}">
                <a16:creationId xmlns:a16="http://schemas.microsoft.com/office/drawing/2014/main" id="{67F438F0-36A5-964A-AA47-1EFA557E4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" r="2" b="2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BD3088E-0310-F543-9E43-A08877F6F8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6" r="4484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9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hild posing in front of a statue&#10;&#10;Description automatically generated with medium confidence">
            <a:extLst>
              <a:ext uri="{FF2B5EF4-FFF2-40B4-BE49-F238E27FC236}">
                <a16:creationId xmlns:a16="http://schemas.microsoft.com/office/drawing/2014/main" id="{59059249-51B7-2748-8F31-F4B86DD6F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4" b="9994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679E616-280E-2049-87E7-CB325F3F1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9" r="4452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8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person, indoor, child&#10;&#10;Description automatically generated">
            <a:extLst>
              <a:ext uri="{FF2B5EF4-FFF2-40B4-BE49-F238E27FC236}">
                <a16:creationId xmlns:a16="http://schemas.microsoft.com/office/drawing/2014/main" id="{CE39F78E-A525-4247-B186-869A9EA46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4" b="2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DB1C2F21-2D0A-3E4A-8370-209CB072AD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2" r="4359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6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66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74" name="Rectangle 68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indoor, people, group&#10;&#10;Description automatically generated">
            <a:extLst>
              <a:ext uri="{FF2B5EF4-FFF2-40B4-BE49-F238E27FC236}">
                <a16:creationId xmlns:a16="http://schemas.microsoft.com/office/drawing/2014/main" id="{A72F9A93-E94F-7046-8B84-FABAE1E24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7" r="31417" b="-1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9DA84B4-BB1F-2F41-9E1F-EB559EE28B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6" r="4485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7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0"/>
            <a:ext cx="8940018" cy="1305555"/>
          </a:xfrm>
        </p:spPr>
        <p:txBody>
          <a:bodyPr/>
          <a:lstStyle/>
          <a:p>
            <a:r>
              <a:rPr lang="en-US" dirty="0"/>
              <a:t>Ask for help </a:t>
            </a:r>
            <a:r>
              <a:rPr lang="zh-CN" altLang="en-US" dirty="0"/>
              <a:t>（</a:t>
            </a:r>
            <a:r>
              <a:rPr lang="en-US" dirty="0" err="1"/>
              <a:t>求救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191" y="1660420"/>
            <a:ext cx="3819378" cy="4032744"/>
          </a:xfrm>
        </p:spPr>
        <p:txBody>
          <a:bodyPr/>
          <a:lstStyle/>
          <a:p>
            <a:r>
              <a:rPr lang="en-US" dirty="0" err="1"/>
              <a:t>最基本的对话</a:t>
            </a:r>
            <a:r>
              <a:rPr lang="zh-CN" altLang="en-US" dirty="0"/>
              <a:t>：</a:t>
            </a:r>
            <a:endParaRPr lang="en-US" dirty="0"/>
          </a:p>
          <a:p>
            <a:r>
              <a:rPr lang="en-US" dirty="0"/>
              <a:t>1. Help me. </a:t>
            </a:r>
            <a:r>
              <a:rPr lang="en-US" dirty="0" err="1"/>
              <a:t>救我</a:t>
            </a:r>
            <a:endParaRPr lang="en-US" dirty="0"/>
          </a:p>
          <a:p>
            <a:r>
              <a:rPr lang="en-US" altLang="zh-CN" dirty="0"/>
              <a:t>2</a:t>
            </a:r>
            <a:r>
              <a:rPr lang="en-US" dirty="0"/>
              <a:t>. Call 911. 打电话给</a:t>
            </a:r>
            <a:r>
              <a:rPr lang="en-US" altLang="zh-CN" dirty="0"/>
              <a:t>911</a:t>
            </a:r>
          </a:p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Stop. </a:t>
            </a:r>
            <a:r>
              <a:rPr lang="zh-CN" altLang="en-US" dirty="0"/>
              <a:t>不要这样</a:t>
            </a:r>
            <a:endParaRPr lang="en-US" dirty="0"/>
          </a:p>
          <a:p>
            <a:endParaRPr 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dirty="0"/>
              <a:t>Someone is following me. </a:t>
            </a:r>
            <a:r>
              <a:rPr lang="en-US" dirty="0" err="1"/>
              <a:t>有人跟踪我</a:t>
            </a:r>
            <a:endParaRPr 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Someone is trying to hurt me. </a:t>
            </a:r>
            <a:r>
              <a:rPr lang="zh-CN" altLang="en-US" dirty="0"/>
              <a:t>有人要打我</a:t>
            </a:r>
            <a:endParaRPr lang="en-US" altLang="zh-CN" dirty="0"/>
          </a:p>
          <a:p>
            <a:r>
              <a:rPr lang="en-US" altLang="zh-CN" dirty="0"/>
              <a:t>6</a:t>
            </a:r>
            <a:r>
              <a:rPr lang="en-US" dirty="0"/>
              <a:t>. Call the police. </a:t>
            </a:r>
            <a:r>
              <a:rPr lang="en-US" dirty="0" err="1"/>
              <a:t>给警察打电话</a:t>
            </a:r>
            <a:r>
              <a:rPr lang="zh-CN" altLang="en-US" dirty="0"/>
              <a:t>。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450C210-FC37-A342-943F-A70D3E37190D}"/>
              </a:ext>
            </a:extLst>
          </p:cNvPr>
          <p:cNvSpPr txBox="1">
            <a:spLocks/>
          </p:cNvSpPr>
          <p:nvPr/>
        </p:nvSpPr>
        <p:spPr>
          <a:xfrm>
            <a:off x="7058856" y="2341460"/>
            <a:ext cx="4022578" cy="2080540"/>
          </a:xfrm>
          <a:prstGeom prst="rect">
            <a:avLst/>
          </a:prstGeom>
          <a:ln w="15875">
            <a:solidFill>
              <a:srgbClr val="C00000">
                <a:alpha val="85000"/>
              </a:srgb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重点词：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zh-CN" dirty="0"/>
              <a:t>  Help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2.     Stop </a:t>
            </a:r>
          </a:p>
          <a:p>
            <a:pPr marL="457200" indent="-457200">
              <a:buAutoNum type="arabicPeriod" startAt="3"/>
            </a:pPr>
            <a:r>
              <a:rPr lang="zh-CN" altLang="en-US" dirty="0"/>
              <a:t> </a:t>
            </a:r>
            <a:r>
              <a:rPr lang="en-US" altLang="zh-CN" dirty="0"/>
              <a:t>Following </a:t>
            </a:r>
          </a:p>
          <a:p>
            <a:pPr marL="457200" indent="-457200">
              <a:buFont typeface="Arial" panose="020B0604020202020204" pitchFamily="34" charset="0"/>
              <a:buAutoNum type="arabicPeriod" startAt="3"/>
            </a:pPr>
            <a:r>
              <a:rPr lang="zh-CN" altLang="en-US" dirty="0"/>
              <a:t> </a:t>
            </a:r>
            <a:r>
              <a:rPr lang="en-US" altLang="zh-CN" dirty="0"/>
              <a:t>Police</a:t>
            </a:r>
            <a:r>
              <a:rPr lang="zh-CN" altLang="en-US" dirty="0"/>
              <a:t> </a:t>
            </a:r>
            <a:r>
              <a:rPr lang="en-US" altLang="zh-CN" dirty="0"/>
              <a:t> </a:t>
            </a:r>
          </a:p>
          <a:p>
            <a:pPr marL="457200" indent="-457200">
              <a:buFont typeface="Arial" panose="020B0604020202020204" pitchFamily="34" charset="0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2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0" y="0"/>
            <a:ext cx="9727809" cy="1305555"/>
          </a:xfrm>
        </p:spPr>
        <p:txBody>
          <a:bodyPr>
            <a:normAutofit fontScale="90000"/>
          </a:bodyPr>
          <a:lstStyle/>
          <a:p>
            <a:r>
              <a:rPr lang="en-US" dirty="0"/>
              <a:t>Talk to police</a:t>
            </a:r>
            <a:r>
              <a:rPr lang="zh-CN" altLang="en-US" dirty="0"/>
              <a:t>（</a:t>
            </a:r>
            <a:r>
              <a:rPr lang="en-US" dirty="0" err="1"/>
              <a:t>报告警察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806" y="1660420"/>
            <a:ext cx="4268763" cy="4032744"/>
          </a:xfrm>
        </p:spPr>
        <p:txBody>
          <a:bodyPr>
            <a:normAutofit/>
          </a:bodyPr>
          <a:lstStyle/>
          <a:p>
            <a:r>
              <a:rPr lang="en-US" dirty="0"/>
              <a:t>Police: How can I help you? Can you please describe the person who was trying to attack you? </a:t>
            </a:r>
            <a:r>
              <a:rPr lang="en-US" dirty="0" err="1"/>
              <a:t>请问我能帮你什么</a:t>
            </a:r>
            <a:r>
              <a:rPr lang="zh-CN" altLang="en-US" dirty="0"/>
              <a:t>？请你描绘一下想要袭击你的人都样子？</a:t>
            </a:r>
            <a:endParaRPr lang="en-US" dirty="0"/>
          </a:p>
          <a:p>
            <a:r>
              <a:rPr lang="en-US" dirty="0"/>
              <a:t>You: It’s a tall man, White</a:t>
            </a:r>
            <a:r>
              <a:rPr lang="zh-CN" altLang="en-US" dirty="0"/>
              <a:t>，</a:t>
            </a:r>
            <a:r>
              <a:rPr lang="en-US" dirty="0"/>
              <a:t>in his 30s, brown hair, brown eyes, 5 feet </a:t>
            </a:r>
            <a:r>
              <a:rPr lang="en-US" altLang="zh-CN" dirty="0"/>
              <a:t>10</a:t>
            </a:r>
            <a:r>
              <a:rPr lang="en-US" dirty="0"/>
              <a:t> inches.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dirty="0" err="1"/>
              <a:t>他个子很高</a:t>
            </a:r>
            <a:r>
              <a:rPr lang="zh-CN" altLang="en-US" dirty="0"/>
              <a:t>，是个白人，</a:t>
            </a:r>
            <a:r>
              <a:rPr lang="en-US" altLang="zh-CN" dirty="0"/>
              <a:t>30</a:t>
            </a:r>
            <a:r>
              <a:rPr lang="zh-CN" altLang="en-US" dirty="0"/>
              <a:t> 多岁，棕色头发，棕色眼睛， 身高</a:t>
            </a:r>
            <a:r>
              <a:rPr lang="en-US" altLang="zh-CN" dirty="0"/>
              <a:t>1</a:t>
            </a:r>
            <a:r>
              <a:rPr lang="zh-CN" altLang="en-US" dirty="0"/>
              <a:t>米八。</a:t>
            </a:r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D7E9AC-305E-9443-8E4B-12C46EA50A8B}"/>
              </a:ext>
            </a:extLst>
          </p:cNvPr>
          <p:cNvSpPr txBox="1">
            <a:spLocks/>
          </p:cNvSpPr>
          <p:nvPr/>
        </p:nvSpPr>
        <p:spPr>
          <a:xfrm>
            <a:off x="6373447" y="1561946"/>
            <a:ext cx="4370362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Police: Are</a:t>
            </a:r>
            <a:r>
              <a:rPr lang="zh-CN" altLang="en-US" dirty="0"/>
              <a:t> </a:t>
            </a:r>
            <a:r>
              <a:rPr lang="en-US" altLang="zh-CN" dirty="0"/>
              <a:t>you hurt? Do you need to go to hospital? Anything to identify the attacker easily? </a:t>
            </a:r>
            <a:r>
              <a:rPr lang="zh-CN" altLang="en-US" dirty="0"/>
              <a:t>你受伤了吗？需要去医院吗？袭击你的人有什么特征？</a:t>
            </a:r>
            <a:endParaRPr lang="en-US" dirty="0"/>
          </a:p>
          <a:p>
            <a:r>
              <a:rPr lang="en-US" dirty="0"/>
              <a:t>You: It’s a black girl</a:t>
            </a:r>
            <a:r>
              <a:rPr lang="zh-CN" altLang="en-US" dirty="0"/>
              <a:t>，</a:t>
            </a:r>
            <a:r>
              <a:rPr lang="en-US" dirty="0"/>
              <a:t>in her 20s, curly hair, blue eyes, 5 feet 3 inches, wore a pink T-shirt and  a pair of jeans.</a:t>
            </a:r>
            <a:endParaRPr lang="en-US" altLang="zh-CN" dirty="0"/>
          </a:p>
          <a:p>
            <a:r>
              <a:rPr lang="en-US" dirty="0" err="1"/>
              <a:t>是一个黑人小女孩</a:t>
            </a:r>
            <a:r>
              <a:rPr lang="zh-CN" altLang="en-US" dirty="0"/>
              <a:t>，</a:t>
            </a:r>
            <a:r>
              <a:rPr lang="en-US" altLang="zh-CN" dirty="0"/>
              <a:t>20</a:t>
            </a:r>
            <a:r>
              <a:rPr lang="zh-CN" altLang="en-US" dirty="0"/>
              <a:t>多岁，卷曲的头发，蓝色的眼睛，身高</a:t>
            </a:r>
            <a:r>
              <a:rPr lang="en-US" altLang="zh-CN" dirty="0"/>
              <a:t>1</a:t>
            </a:r>
            <a:r>
              <a:rPr lang="zh-CN" altLang="en-US" dirty="0"/>
              <a:t>米六，穿着粉色体恤和牛仔裤。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7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0"/>
            <a:ext cx="8940018" cy="1305555"/>
          </a:xfrm>
        </p:spPr>
        <p:txBody>
          <a:bodyPr>
            <a:normAutofit/>
          </a:bodyPr>
          <a:lstStyle/>
          <a:p>
            <a:r>
              <a:rPr lang="en-US" dirty="0"/>
              <a:t>Shopping</a:t>
            </a:r>
            <a:r>
              <a:rPr lang="zh-CN" altLang="en-US" dirty="0"/>
              <a:t>（</a:t>
            </a:r>
            <a:r>
              <a:rPr lang="en-US" dirty="0" err="1"/>
              <a:t>逛商店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806" y="1660420"/>
            <a:ext cx="4268763" cy="4032744"/>
          </a:xfrm>
        </p:spPr>
        <p:txBody>
          <a:bodyPr>
            <a:normAutofit/>
          </a:bodyPr>
          <a:lstStyle/>
          <a:p>
            <a:r>
              <a:rPr lang="en-US" dirty="0"/>
              <a:t>Store staff (</a:t>
            </a:r>
            <a:r>
              <a:rPr lang="en-US" dirty="0" err="1"/>
              <a:t>商店服务员</a:t>
            </a:r>
            <a:r>
              <a:rPr lang="zh-CN" altLang="en-US" dirty="0"/>
              <a:t>）</a:t>
            </a:r>
            <a:r>
              <a:rPr lang="en-US" dirty="0"/>
              <a:t>: How can I help you? are you looking for something? </a:t>
            </a:r>
            <a:r>
              <a:rPr lang="en-US" dirty="0" err="1"/>
              <a:t>需要帮忙吗</a:t>
            </a:r>
            <a:r>
              <a:rPr lang="zh-CN" altLang="en-US" dirty="0"/>
              <a:t>？你想找什么东西吗？</a:t>
            </a:r>
            <a:endParaRPr lang="en-US" dirty="0"/>
          </a:p>
          <a:p>
            <a:r>
              <a:rPr lang="en-US" dirty="0"/>
              <a:t>You: Thank you! I’m just looking around.</a:t>
            </a:r>
            <a:r>
              <a:rPr lang="zh-CN" altLang="en-US" dirty="0"/>
              <a:t> 谢谢。我只是随便看看。</a:t>
            </a:r>
            <a:endParaRPr lang="en-US" altLang="zh-CN" dirty="0"/>
          </a:p>
          <a:p>
            <a:r>
              <a:rPr lang="en-US" dirty="0"/>
              <a:t>You: Is this watermelon on sale?</a:t>
            </a:r>
          </a:p>
          <a:p>
            <a:r>
              <a:rPr lang="en-US" dirty="0" err="1"/>
              <a:t>这个西瓜减价了吗</a:t>
            </a:r>
            <a:r>
              <a:rPr lang="zh-CN" altLang="en-US" dirty="0"/>
              <a:t>？</a:t>
            </a:r>
            <a:endParaRPr lang="en-US" dirty="0"/>
          </a:p>
          <a:p>
            <a:r>
              <a:rPr lang="en-US" altLang="zh-CN" dirty="0"/>
              <a:t>Store staff: yes, $3.99</a:t>
            </a:r>
            <a:r>
              <a:rPr lang="zh-CN" altLang="en-US" dirty="0"/>
              <a:t> 是，</a:t>
            </a:r>
            <a:r>
              <a:rPr lang="en-US" altLang="zh-CN" dirty="0"/>
              <a:t>3.99</a:t>
            </a:r>
            <a:r>
              <a:rPr lang="zh-CN" altLang="en-US" dirty="0"/>
              <a:t> 美金</a:t>
            </a:r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D7E9AC-305E-9443-8E4B-12C46EA50A8B}"/>
              </a:ext>
            </a:extLst>
          </p:cNvPr>
          <p:cNvSpPr txBox="1">
            <a:spLocks/>
          </p:cNvSpPr>
          <p:nvPr/>
        </p:nvSpPr>
        <p:spPr>
          <a:xfrm>
            <a:off x="6373447" y="1561946"/>
            <a:ext cx="4370362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Store staff : are you ready to check out? </a:t>
            </a:r>
            <a:r>
              <a:rPr lang="en-US" dirty="0" err="1"/>
              <a:t>你准备结账了</a:t>
            </a:r>
            <a:r>
              <a:rPr lang="zh-CN" altLang="en-US" dirty="0"/>
              <a:t>？</a:t>
            </a:r>
            <a:endParaRPr lang="en-US" dirty="0"/>
          </a:p>
          <a:p>
            <a:r>
              <a:rPr lang="en-US" altLang="zh-CN" dirty="0"/>
              <a:t>You: yes, I’d like to pay cash. Do you take debit card?</a:t>
            </a:r>
            <a:r>
              <a:rPr lang="zh-CN" altLang="en-US" dirty="0"/>
              <a:t>是。我想付现金。你们收借记卡吗？</a:t>
            </a:r>
            <a:endParaRPr lang="en-US" altLang="zh-CN" dirty="0"/>
          </a:p>
          <a:p>
            <a:r>
              <a:rPr lang="en-US" altLang="zh-CN" dirty="0"/>
              <a:t>Store staff: yes. Please key in your pin.</a:t>
            </a:r>
            <a:r>
              <a:rPr lang="zh-CN" altLang="en-US" dirty="0"/>
              <a:t> 收。请输入你的密码</a:t>
            </a:r>
            <a:endParaRPr lang="en-US" altLang="zh-CN" dirty="0"/>
          </a:p>
          <a:p>
            <a:r>
              <a:rPr lang="en-US" altLang="zh-CN" dirty="0"/>
              <a:t>You: Thank you. </a:t>
            </a:r>
          </a:p>
          <a:p>
            <a:r>
              <a:rPr lang="en-US" altLang="zh-CN" dirty="0"/>
              <a:t>Store staff: Do you want the receipt in the bag?</a:t>
            </a:r>
            <a:r>
              <a:rPr lang="zh-CN" altLang="en-US" dirty="0"/>
              <a:t>你想让我把收据放在购物塑料袋里吗？</a:t>
            </a:r>
            <a:endParaRPr lang="en-US" altLang="zh-CN" dirty="0"/>
          </a:p>
          <a:p>
            <a:r>
              <a:rPr lang="en-US" altLang="zh-CN" dirty="0"/>
              <a:t>You: yes, please. </a:t>
            </a:r>
            <a:r>
              <a:rPr lang="zh-CN" altLang="en-US" dirty="0"/>
              <a:t>是。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671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0"/>
            <a:ext cx="8940018" cy="1305555"/>
          </a:xfrm>
        </p:spPr>
        <p:txBody>
          <a:bodyPr>
            <a:normAutofit/>
          </a:bodyPr>
          <a:lstStyle/>
          <a:p>
            <a:r>
              <a:rPr lang="en-US" dirty="0"/>
              <a:t>Shopping</a:t>
            </a:r>
            <a:r>
              <a:rPr lang="zh-CN" altLang="en-US" dirty="0"/>
              <a:t>（</a:t>
            </a:r>
            <a:r>
              <a:rPr lang="en-US" dirty="0" err="1"/>
              <a:t>逛商店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877669"/>
            <a:ext cx="5031545" cy="4032744"/>
          </a:xfrm>
        </p:spPr>
        <p:txBody>
          <a:bodyPr>
            <a:normAutofit/>
          </a:bodyPr>
          <a:lstStyle/>
          <a:p>
            <a:r>
              <a:rPr lang="en-US" altLang="zh-CN" dirty="0"/>
              <a:t>You:</a:t>
            </a:r>
            <a:r>
              <a:rPr lang="zh-CN" altLang="en-US" dirty="0"/>
              <a:t> </a:t>
            </a:r>
            <a:r>
              <a:rPr lang="en-US" altLang="zh-CN" dirty="0"/>
              <a:t>Do you have a larger size of this shirt?</a:t>
            </a:r>
          </a:p>
          <a:p>
            <a:r>
              <a:rPr lang="zh-CN" altLang="en-US" dirty="0"/>
              <a:t>这件衣服你们有大一号的吗？</a:t>
            </a:r>
            <a:endParaRPr lang="en-US" altLang="zh-CN" dirty="0"/>
          </a:p>
          <a:p>
            <a:r>
              <a:rPr lang="en-US" altLang="zh-CN" dirty="0"/>
              <a:t>Store staff: sure. Let me check. Sorry, we don’t have any more of this shirt.</a:t>
            </a:r>
          </a:p>
          <a:p>
            <a:r>
              <a:rPr lang="en-US" dirty="0" err="1"/>
              <a:t>我看一下</a:t>
            </a:r>
            <a:r>
              <a:rPr lang="zh-CN" altLang="en-US" dirty="0"/>
              <a:t>。对不起，这件衣服光了。</a:t>
            </a:r>
            <a:endParaRPr lang="en-US" dirty="0"/>
          </a:p>
          <a:p>
            <a:r>
              <a:rPr lang="en-US" dirty="0"/>
              <a:t>You: I’ll take it. Can I return this later? </a:t>
            </a:r>
            <a:r>
              <a:rPr lang="en-US" dirty="0" err="1"/>
              <a:t>我就要这件吧</a:t>
            </a:r>
            <a:r>
              <a:rPr lang="zh-CN" altLang="en-US" dirty="0"/>
              <a:t>。我以后可以退吗？</a:t>
            </a:r>
            <a:endParaRPr lang="en-US" altLang="zh-CN" dirty="0"/>
          </a:p>
          <a:p>
            <a:r>
              <a:rPr lang="en-US" altLang="zh-CN" dirty="0"/>
              <a:t>Store staff: sure. Just keep your receipt. </a:t>
            </a:r>
            <a:r>
              <a:rPr lang="zh-CN" altLang="en-US" dirty="0"/>
              <a:t>当然可以。请保留好收据</a:t>
            </a:r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D7E9AC-305E-9443-8E4B-12C46EA50A8B}"/>
              </a:ext>
            </a:extLst>
          </p:cNvPr>
          <p:cNvSpPr txBox="1">
            <a:spLocks/>
          </p:cNvSpPr>
          <p:nvPr/>
        </p:nvSpPr>
        <p:spPr>
          <a:xfrm>
            <a:off x="1064455" y="1877669"/>
            <a:ext cx="4550898" cy="4141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You: Is there any discount for this jacket? </a:t>
            </a:r>
            <a:r>
              <a:rPr lang="en-US" dirty="0" err="1"/>
              <a:t>这件夹克打折吗</a:t>
            </a:r>
            <a:r>
              <a:rPr lang="zh-CN" altLang="en-US" dirty="0"/>
              <a:t>？</a:t>
            </a:r>
            <a:endParaRPr lang="en-US" dirty="0"/>
          </a:p>
          <a:p>
            <a:r>
              <a:rPr lang="en-US" dirty="0"/>
              <a:t>Store staff : yes, 15% off the original price.</a:t>
            </a:r>
            <a:r>
              <a:rPr lang="zh-CN" altLang="en-US" dirty="0"/>
              <a:t> </a:t>
            </a:r>
            <a:r>
              <a:rPr lang="en-US" dirty="0" err="1"/>
              <a:t>是的</a:t>
            </a:r>
            <a:r>
              <a:rPr lang="zh-CN" altLang="en-US" dirty="0"/>
              <a:t>，比原价便宜</a:t>
            </a:r>
            <a:r>
              <a:rPr lang="en-US" altLang="zh-CN" dirty="0"/>
              <a:t>15%</a:t>
            </a:r>
            <a:endParaRPr lang="en-US" dirty="0"/>
          </a:p>
          <a:p>
            <a:r>
              <a:rPr lang="en-US" altLang="zh-CN" dirty="0"/>
              <a:t>You: Where is the fitting room? </a:t>
            </a:r>
            <a:r>
              <a:rPr lang="zh-CN" altLang="en-US" dirty="0"/>
              <a:t>试衣间在哪里？</a:t>
            </a:r>
            <a:endParaRPr lang="en-US" altLang="zh-CN" dirty="0"/>
          </a:p>
          <a:p>
            <a:r>
              <a:rPr lang="en-US" altLang="zh-CN" dirty="0"/>
              <a:t>Store staff: you go straight from here and make a left turn, you’ll see it at the corner.</a:t>
            </a:r>
            <a:r>
              <a:rPr lang="zh-CN" altLang="en-US" dirty="0"/>
              <a:t>你从这里一直走，然后左拐，试衣间就在角落里。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085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0"/>
            <a:ext cx="8940018" cy="1305555"/>
          </a:xfrm>
        </p:spPr>
        <p:txBody>
          <a:bodyPr>
            <a:normAutofit/>
          </a:bodyPr>
          <a:lstStyle/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words</a:t>
            </a:r>
            <a:r>
              <a:rPr lang="zh-CN" altLang="en-US" dirty="0"/>
              <a:t>（重点词）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877669"/>
            <a:ext cx="5031545" cy="4032744"/>
          </a:xfrm>
        </p:spPr>
        <p:txBody>
          <a:bodyPr>
            <a:normAutofit/>
          </a:bodyPr>
          <a:lstStyle/>
          <a:p>
            <a:r>
              <a:rPr lang="en-US" altLang="zh-CN" dirty="0"/>
              <a:t>Labor vs. neighbor </a:t>
            </a:r>
            <a:r>
              <a:rPr lang="zh-CN" altLang="en-US" dirty="0"/>
              <a:t>劳动力 和邻居</a:t>
            </a:r>
            <a:endParaRPr lang="en-US" altLang="zh-CN" dirty="0"/>
          </a:p>
          <a:p>
            <a:r>
              <a:rPr lang="en-US" altLang="zh-CN" dirty="0"/>
              <a:t>Peer vs. pear</a:t>
            </a:r>
            <a:r>
              <a:rPr lang="zh-CN" altLang="en-US" dirty="0"/>
              <a:t> 同伴 和梨</a:t>
            </a:r>
            <a:endParaRPr lang="en-US" altLang="zh-CN" dirty="0"/>
          </a:p>
          <a:p>
            <a:r>
              <a:rPr lang="en-US" altLang="zh-CN" dirty="0"/>
              <a:t>Lag</a:t>
            </a:r>
            <a:r>
              <a:rPr lang="zh-CN" altLang="en-US" dirty="0"/>
              <a:t> 落后</a:t>
            </a:r>
            <a:endParaRPr lang="en-US" altLang="zh-CN" dirty="0"/>
          </a:p>
          <a:p>
            <a:r>
              <a:rPr lang="en-US" altLang="zh-CN" dirty="0"/>
              <a:t>Nag</a:t>
            </a:r>
            <a:r>
              <a:rPr lang="zh-CN" altLang="en-US" dirty="0"/>
              <a:t> 唠叨</a:t>
            </a:r>
            <a:endParaRPr lang="en-US" altLang="zh-CN" dirty="0"/>
          </a:p>
          <a:p>
            <a:r>
              <a:rPr lang="en-US" altLang="zh-CN" dirty="0"/>
              <a:t>Rag</a:t>
            </a:r>
            <a:r>
              <a:rPr lang="zh-CN" altLang="en-US" dirty="0"/>
              <a:t> 抹布</a:t>
            </a:r>
            <a:endParaRPr lang="en-US" altLang="zh-CN" dirty="0"/>
          </a:p>
          <a:p>
            <a:r>
              <a:rPr lang="en-US" altLang="zh-CN" dirty="0"/>
              <a:t>Encouragement </a:t>
            </a:r>
            <a:r>
              <a:rPr lang="zh-CN" altLang="en-US" dirty="0"/>
              <a:t>鼓励</a:t>
            </a:r>
            <a:endParaRPr lang="en-US" altLang="zh-CN" dirty="0"/>
          </a:p>
          <a:p>
            <a:r>
              <a:rPr lang="en-US" altLang="zh-CN" dirty="0"/>
              <a:t>Awesome </a:t>
            </a:r>
            <a:r>
              <a:rPr lang="zh-CN" altLang="en-US" dirty="0"/>
              <a:t>太棒了</a:t>
            </a:r>
            <a:endParaRPr lang="en-US" altLang="zh-CN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D7E9AC-305E-9443-8E4B-12C46EA50A8B}"/>
              </a:ext>
            </a:extLst>
          </p:cNvPr>
          <p:cNvSpPr txBox="1">
            <a:spLocks/>
          </p:cNvSpPr>
          <p:nvPr/>
        </p:nvSpPr>
        <p:spPr>
          <a:xfrm>
            <a:off x="1064455" y="1877669"/>
            <a:ext cx="4550898" cy="4141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Shopping</a:t>
            </a:r>
            <a:r>
              <a:rPr lang="zh-CN" altLang="en-US" dirty="0"/>
              <a:t>  买东西</a:t>
            </a:r>
            <a:endParaRPr lang="en-US" altLang="zh-CN" dirty="0"/>
          </a:p>
          <a:p>
            <a:r>
              <a:rPr lang="en-US" altLang="zh-CN" dirty="0"/>
              <a:t>Cart</a:t>
            </a:r>
            <a:r>
              <a:rPr lang="zh-CN" altLang="en-US" dirty="0"/>
              <a:t> 购物车</a:t>
            </a:r>
            <a:endParaRPr lang="en-US" altLang="zh-CN" dirty="0"/>
          </a:p>
          <a:p>
            <a:r>
              <a:rPr lang="en-US" altLang="zh-CN" dirty="0"/>
              <a:t>Card</a:t>
            </a:r>
            <a:r>
              <a:rPr lang="zh-CN" altLang="en-US" dirty="0"/>
              <a:t> 卡片</a:t>
            </a:r>
            <a:endParaRPr lang="en-US" altLang="zh-CN" dirty="0"/>
          </a:p>
          <a:p>
            <a:r>
              <a:rPr lang="en-US" altLang="zh-CN" dirty="0"/>
              <a:t>On sale</a:t>
            </a:r>
            <a:r>
              <a:rPr lang="zh-CN" altLang="en-US" dirty="0"/>
              <a:t> 大减价</a:t>
            </a:r>
            <a:endParaRPr lang="en-US" altLang="zh-CN" dirty="0"/>
          </a:p>
          <a:p>
            <a:r>
              <a:rPr lang="en-US" altLang="zh-CN" dirty="0"/>
              <a:t>Fitting room</a:t>
            </a:r>
            <a:r>
              <a:rPr lang="zh-CN" altLang="en-US" dirty="0"/>
              <a:t> 试衣间</a:t>
            </a:r>
            <a:endParaRPr lang="en-US" altLang="zh-CN" dirty="0"/>
          </a:p>
          <a:p>
            <a:r>
              <a:rPr lang="en-US" altLang="zh-CN" dirty="0"/>
              <a:t>Discount</a:t>
            </a:r>
            <a:r>
              <a:rPr lang="zh-CN" altLang="en-US" dirty="0"/>
              <a:t> 打折</a:t>
            </a:r>
            <a:endParaRPr lang="en-US" altLang="zh-CN" dirty="0"/>
          </a:p>
          <a:p>
            <a:r>
              <a:rPr lang="en-US" altLang="zh-CN" dirty="0"/>
              <a:t>Larger size</a:t>
            </a:r>
            <a:r>
              <a:rPr lang="zh-CN" altLang="en-US" dirty="0"/>
              <a:t> 大一点号码</a:t>
            </a:r>
            <a:endParaRPr lang="en-US" altLang="zh-CN" dirty="0"/>
          </a:p>
          <a:p>
            <a:r>
              <a:rPr lang="en-US" altLang="zh-CN" dirty="0"/>
              <a:t>Ready</a:t>
            </a:r>
            <a:r>
              <a:rPr lang="zh-CN" altLang="en-US" dirty="0"/>
              <a:t> 准备好了</a:t>
            </a:r>
            <a:endParaRPr lang="en-US" altLang="zh-CN" dirty="0"/>
          </a:p>
          <a:p>
            <a:r>
              <a:rPr lang="en-US" altLang="zh-CN" dirty="0"/>
              <a:t>Restroom</a:t>
            </a:r>
            <a:r>
              <a:rPr lang="zh-CN" altLang="en-US" dirty="0"/>
              <a:t> 洗手间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3696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0"/>
            <a:ext cx="8940018" cy="1305555"/>
          </a:xfrm>
        </p:spPr>
        <p:txBody>
          <a:bodyPr>
            <a:normAutofit/>
          </a:bodyPr>
          <a:lstStyle/>
          <a:p>
            <a:r>
              <a:rPr lang="en-US" altLang="zh-CN" dirty="0"/>
              <a:t>Numbers</a:t>
            </a:r>
            <a:r>
              <a:rPr lang="zh-CN" altLang="en-US" dirty="0"/>
              <a:t>（数字）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391" y="1622600"/>
            <a:ext cx="5031545" cy="4032744"/>
          </a:xfrm>
        </p:spPr>
        <p:txBody>
          <a:bodyPr>
            <a:normAutofit/>
          </a:bodyPr>
          <a:lstStyle/>
          <a:p>
            <a:r>
              <a:rPr lang="en-US" altLang="zh-CN" dirty="0"/>
              <a:t>Eleven</a:t>
            </a:r>
          </a:p>
          <a:p>
            <a:r>
              <a:rPr lang="en-US" altLang="zh-CN" dirty="0"/>
              <a:t>Twelve</a:t>
            </a:r>
          </a:p>
          <a:p>
            <a:r>
              <a:rPr lang="en-US" altLang="zh-CN" dirty="0"/>
              <a:t>Thirteen</a:t>
            </a:r>
          </a:p>
          <a:p>
            <a:r>
              <a:rPr lang="en-US" altLang="zh-CN" dirty="0"/>
              <a:t>Fourteen</a:t>
            </a:r>
          </a:p>
          <a:p>
            <a:r>
              <a:rPr lang="en-US" altLang="zh-CN" dirty="0"/>
              <a:t>Fifteen</a:t>
            </a:r>
          </a:p>
          <a:p>
            <a:r>
              <a:rPr lang="en-US" altLang="zh-CN" dirty="0"/>
              <a:t>Sixteen</a:t>
            </a:r>
          </a:p>
          <a:p>
            <a:r>
              <a:rPr lang="en-US" altLang="zh-CN" dirty="0"/>
              <a:t>Seventeen</a:t>
            </a:r>
          </a:p>
          <a:p>
            <a:r>
              <a:rPr lang="en-US" altLang="zh-CN" dirty="0"/>
              <a:t>Eighteen</a:t>
            </a:r>
          </a:p>
          <a:p>
            <a:r>
              <a:rPr lang="en-US" altLang="zh-CN" dirty="0"/>
              <a:t>Nineteen</a:t>
            </a:r>
          </a:p>
          <a:p>
            <a:r>
              <a:rPr lang="en-US" altLang="zh-CN" dirty="0"/>
              <a:t>Twenty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D7E9AC-305E-9443-8E4B-12C46EA50A8B}"/>
              </a:ext>
            </a:extLst>
          </p:cNvPr>
          <p:cNvSpPr txBox="1">
            <a:spLocks/>
          </p:cNvSpPr>
          <p:nvPr/>
        </p:nvSpPr>
        <p:spPr>
          <a:xfrm>
            <a:off x="3315286" y="1568180"/>
            <a:ext cx="4550898" cy="4141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One</a:t>
            </a:r>
          </a:p>
          <a:p>
            <a:r>
              <a:rPr lang="en-US" altLang="zh-CN" dirty="0"/>
              <a:t>Two</a:t>
            </a:r>
          </a:p>
          <a:p>
            <a:r>
              <a:rPr lang="en-US" altLang="zh-CN" dirty="0"/>
              <a:t>Three</a:t>
            </a:r>
          </a:p>
          <a:p>
            <a:r>
              <a:rPr lang="en-US" altLang="zh-CN" dirty="0"/>
              <a:t>Four</a:t>
            </a:r>
          </a:p>
          <a:p>
            <a:r>
              <a:rPr lang="en-US" altLang="zh-CN" dirty="0"/>
              <a:t>Five</a:t>
            </a:r>
          </a:p>
          <a:p>
            <a:r>
              <a:rPr lang="en-US" altLang="zh-CN" dirty="0"/>
              <a:t>Six</a:t>
            </a:r>
          </a:p>
          <a:p>
            <a:r>
              <a:rPr lang="en-US" altLang="zh-CN" dirty="0"/>
              <a:t>Seven</a:t>
            </a:r>
          </a:p>
          <a:p>
            <a:r>
              <a:rPr lang="en-US" altLang="zh-CN" dirty="0"/>
              <a:t>Eight</a:t>
            </a:r>
          </a:p>
          <a:p>
            <a:r>
              <a:rPr lang="en-US" altLang="zh-CN" dirty="0"/>
              <a:t>Nine </a:t>
            </a:r>
          </a:p>
          <a:p>
            <a:r>
              <a:rPr lang="en-US" altLang="zh-CN" dirty="0"/>
              <a:t>Ten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458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0"/>
            <a:ext cx="8940018" cy="1305555"/>
          </a:xfrm>
        </p:spPr>
        <p:txBody>
          <a:bodyPr>
            <a:normAutofit/>
          </a:bodyPr>
          <a:lstStyle/>
          <a:p>
            <a:r>
              <a:rPr lang="en-US" altLang="zh-CN" dirty="0"/>
              <a:t>Colors</a:t>
            </a:r>
            <a:r>
              <a:rPr lang="zh-CN" altLang="en-US" dirty="0"/>
              <a:t>（颜色）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923" y="1639085"/>
            <a:ext cx="5031545" cy="4032744"/>
          </a:xfrm>
        </p:spPr>
        <p:txBody>
          <a:bodyPr>
            <a:normAutofit/>
          </a:bodyPr>
          <a:lstStyle/>
          <a:p>
            <a:r>
              <a:rPr lang="en-US" altLang="zh-CN" dirty="0"/>
              <a:t>Red </a:t>
            </a:r>
            <a:r>
              <a:rPr lang="zh-CN" altLang="en-US" dirty="0"/>
              <a:t> 红色</a:t>
            </a:r>
            <a:endParaRPr lang="en-US" altLang="zh-CN" dirty="0"/>
          </a:p>
          <a:p>
            <a:r>
              <a:rPr lang="en-US" altLang="zh-CN" dirty="0"/>
              <a:t>Green</a:t>
            </a:r>
            <a:r>
              <a:rPr lang="zh-CN" altLang="en-US" dirty="0"/>
              <a:t> 绿色</a:t>
            </a:r>
            <a:endParaRPr lang="en-US" altLang="zh-CN" dirty="0"/>
          </a:p>
          <a:p>
            <a:r>
              <a:rPr lang="en-US" altLang="zh-CN" dirty="0"/>
              <a:t>White </a:t>
            </a:r>
            <a:r>
              <a:rPr lang="zh-CN" altLang="en-US" dirty="0"/>
              <a:t>白色</a:t>
            </a:r>
            <a:endParaRPr lang="en-US" altLang="zh-CN" dirty="0"/>
          </a:p>
          <a:p>
            <a:r>
              <a:rPr lang="en-US" altLang="zh-CN" dirty="0"/>
              <a:t>Black</a:t>
            </a:r>
            <a:r>
              <a:rPr lang="zh-CN" altLang="en-US" dirty="0"/>
              <a:t> 黑色</a:t>
            </a:r>
            <a:endParaRPr lang="en-US" altLang="zh-CN" dirty="0"/>
          </a:p>
          <a:p>
            <a:r>
              <a:rPr lang="en-US" altLang="zh-CN" dirty="0"/>
              <a:t>Purple</a:t>
            </a:r>
            <a:r>
              <a:rPr lang="zh-CN" altLang="en-US" dirty="0"/>
              <a:t> 紫色</a:t>
            </a:r>
            <a:endParaRPr lang="en-US" altLang="zh-CN" dirty="0"/>
          </a:p>
          <a:p>
            <a:r>
              <a:rPr lang="en-US" altLang="zh-CN" dirty="0"/>
              <a:t>Blue</a:t>
            </a:r>
            <a:r>
              <a:rPr lang="zh-CN" altLang="en-US" dirty="0"/>
              <a:t> 蓝色</a:t>
            </a:r>
            <a:endParaRPr lang="en-US" altLang="zh-CN" dirty="0"/>
          </a:p>
          <a:p>
            <a:r>
              <a:rPr lang="en-US" altLang="zh-CN" dirty="0"/>
              <a:t>Brown</a:t>
            </a:r>
            <a:r>
              <a:rPr lang="zh-CN" altLang="en-US" dirty="0"/>
              <a:t> 棕色</a:t>
            </a:r>
            <a:endParaRPr lang="en-US" altLang="zh-CN" dirty="0"/>
          </a:p>
          <a:p>
            <a:r>
              <a:rPr lang="en-US" altLang="zh-CN" dirty="0"/>
              <a:t>Orange</a:t>
            </a:r>
            <a:r>
              <a:rPr lang="zh-CN" altLang="en-US" dirty="0"/>
              <a:t> 橙色</a:t>
            </a:r>
            <a:endParaRPr lang="en-US" altLang="zh-CN" dirty="0"/>
          </a:p>
          <a:p>
            <a:r>
              <a:rPr lang="en-US" altLang="zh-CN" dirty="0"/>
              <a:t>Gray </a:t>
            </a:r>
            <a:r>
              <a:rPr lang="zh-CN" altLang="en-US" dirty="0"/>
              <a:t>灰色</a:t>
            </a:r>
            <a:endParaRPr lang="en-US" altLang="zh-CN" dirty="0"/>
          </a:p>
          <a:p>
            <a:r>
              <a:rPr lang="en-US" altLang="zh-CN" dirty="0"/>
              <a:t>Yellow</a:t>
            </a:r>
            <a:r>
              <a:rPr lang="zh-CN" altLang="en-US" dirty="0"/>
              <a:t> 黄色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人种：</a:t>
            </a:r>
            <a:endParaRPr lang="en-US" altLang="zh-CN" dirty="0"/>
          </a:p>
          <a:p>
            <a:r>
              <a:rPr lang="en-US" altLang="zh-CN" dirty="0"/>
              <a:t>White</a:t>
            </a:r>
            <a:r>
              <a:rPr lang="zh-CN" altLang="en-US" dirty="0"/>
              <a:t> ： 白人</a:t>
            </a:r>
            <a:endParaRPr lang="en-US" altLang="zh-CN" dirty="0"/>
          </a:p>
          <a:p>
            <a:r>
              <a:rPr lang="en-US" altLang="zh-CN" dirty="0"/>
              <a:t>Black</a:t>
            </a:r>
            <a:r>
              <a:rPr lang="zh-CN" altLang="en-US" dirty="0"/>
              <a:t> ： 黑人</a:t>
            </a:r>
            <a:endParaRPr lang="en-US" altLang="zh-CN" dirty="0"/>
          </a:p>
          <a:p>
            <a:r>
              <a:rPr lang="en-US" altLang="zh-CN" dirty="0"/>
              <a:t>Brown</a:t>
            </a:r>
            <a:r>
              <a:rPr lang="zh-CN" altLang="en-US" dirty="0"/>
              <a:t> ： 棕色皮肤的人， 比如我们中国人</a:t>
            </a:r>
            <a:endParaRPr lang="en-US" altLang="zh-CN" dirty="0"/>
          </a:p>
          <a:p>
            <a:r>
              <a:rPr lang="en-US" altLang="zh-CN" dirty="0"/>
              <a:t>Yellow</a:t>
            </a:r>
            <a:r>
              <a:rPr lang="zh-CN" altLang="en-US" dirty="0"/>
              <a:t>： 黄皮肤的亚洲人</a:t>
            </a:r>
            <a:endParaRPr lang="en-US" altLang="zh-CN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7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0"/>
            <a:ext cx="8940018" cy="130555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Measurements</a:t>
            </a:r>
            <a:r>
              <a:rPr lang="zh-CN" altLang="en-US" dirty="0"/>
              <a:t>（计量单位）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1DE5-B8AE-E240-9EDC-330195FD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9098" y="1662801"/>
            <a:ext cx="5031545" cy="4032744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长度，高度，深度</a:t>
            </a:r>
            <a:endParaRPr lang="en-US" altLang="zh-CN" dirty="0"/>
          </a:p>
          <a:p>
            <a:r>
              <a:rPr lang="en-US" altLang="zh-CN" dirty="0"/>
              <a:t>Foot</a:t>
            </a:r>
            <a:r>
              <a:rPr lang="zh-CN" altLang="en-US" dirty="0"/>
              <a:t> 英尺</a:t>
            </a:r>
            <a:r>
              <a:rPr lang="en-US" altLang="zh-CN" dirty="0"/>
              <a:t>, feet</a:t>
            </a:r>
            <a:r>
              <a:rPr lang="zh-CN" altLang="en-US" dirty="0"/>
              <a:t> 英尺的复数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foot, 3 feet</a:t>
            </a:r>
          </a:p>
          <a:p>
            <a:r>
              <a:rPr lang="en-US" altLang="zh-CN" dirty="0"/>
              <a:t>Inch</a:t>
            </a:r>
            <a:r>
              <a:rPr lang="zh-CN" altLang="en-US" dirty="0"/>
              <a:t> 英寸</a:t>
            </a:r>
            <a:r>
              <a:rPr lang="en-US" altLang="zh-CN" dirty="0"/>
              <a:t>, inches</a:t>
            </a:r>
            <a:r>
              <a:rPr lang="zh-CN" altLang="en-US" dirty="0"/>
              <a:t> 英寸的复数</a:t>
            </a:r>
            <a:endParaRPr lang="en-US" altLang="zh-CN" dirty="0"/>
          </a:p>
          <a:p>
            <a:r>
              <a:rPr lang="en-US" altLang="zh-CN" dirty="0"/>
              <a:t> 1 Inch,  6 inches</a:t>
            </a:r>
          </a:p>
          <a:p>
            <a:r>
              <a:rPr lang="en-US" altLang="zh-CN" dirty="0"/>
              <a:t>Mile</a:t>
            </a:r>
            <a:r>
              <a:rPr lang="zh-CN" altLang="en-US" dirty="0"/>
              <a:t> 英里</a:t>
            </a:r>
            <a:r>
              <a:rPr lang="en-US" altLang="zh-CN" dirty="0"/>
              <a:t>, miles</a:t>
            </a:r>
            <a:r>
              <a:rPr lang="zh-CN" altLang="en-US" dirty="0"/>
              <a:t>  英里的复数</a:t>
            </a:r>
            <a:endParaRPr lang="en-US" altLang="zh-CN" dirty="0"/>
          </a:p>
          <a:p>
            <a:r>
              <a:rPr lang="en-US" altLang="zh-CN" dirty="0"/>
              <a:t>1 mile, 10 miles</a:t>
            </a:r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987CA93-0C7A-B745-99E3-2D28FDFD2852}"/>
              </a:ext>
            </a:extLst>
          </p:cNvPr>
          <p:cNvSpPr txBox="1">
            <a:spLocks/>
          </p:cNvSpPr>
          <p:nvPr/>
        </p:nvSpPr>
        <p:spPr>
          <a:xfrm>
            <a:off x="7023651" y="1662801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重量： </a:t>
            </a:r>
            <a:endParaRPr lang="en-US" altLang="zh-CN" dirty="0"/>
          </a:p>
          <a:p>
            <a:r>
              <a:rPr lang="en-US" altLang="zh-CN" dirty="0"/>
              <a:t>Pound</a:t>
            </a:r>
            <a:r>
              <a:rPr lang="zh-CN" altLang="en-US" dirty="0"/>
              <a:t> 英镑</a:t>
            </a:r>
            <a:endParaRPr lang="en-US" altLang="zh-CN" dirty="0"/>
          </a:p>
          <a:p>
            <a:r>
              <a:rPr lang="en-US" altLang="zh-CN" dirty="0"/>
              <a:t>Ounce</a:t>
            </a:r>
            <a:r>
              <a:rPr lang="zh-CN" altLang="en-US" dirty="0"/>
              <a:t> 盎司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容量：</a:t>
            </a:r>
            <a:endParaRPr lang="en-US" altLang="zh-CN" dirty="0"/>
          </a:p>
          <a:p>
            <a:r>
              <a:rPr lang="en-US" altLang="zh-CN" dirty="0"/>
              <a:t>Gallon: </a:t>
            </a:r>
            <a:r>
              <a:rPr lang="zh-CN" altLang="en-US" dirty="0"/>
              <a:t>一桶牛奶就是一加仑</a:t>
            </a:r>
            <a:endParaRPr lang="en-US" altLang="zh-CN" dirty="0"/>
          </a:p>
          <a:p>
            <a:r>
              <a:rPr lang="en-US" altLang="zh-CN" dirty="0"/>
              <a:t>Cup</a:t>
            </a:r>
            <a:r>
              <a:rPr lang="zh-CN" altLang="en-US" dirty="0"/>
              <a:t>： 量杯</a:t>
            </a:r>
            <a:endParaRPr lang="en-US" altLang="zh-CN" dirty="0"/>
          </a:p>
          <a:p>
            <a:r>
              <a:rPr lang="en-US" altLang="zh-CN" dirty="0"/>
              <a:t>Ounce</a:t>
            </a:r>
            <a:r>
              <a:rPr lang="zh-CN" altLang="en-US" dirty="0"/>
              <a:t>： 盎司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57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2718</TotalTime>
  <Words>1168</Words>
  <Application>Microsoft Macintosh PowerPoint</Application>
  <PresentationFormat>Widescreen</PresentationFormat>
  <Paragraphs>174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Vapor Trail</vt:lpstr>
      <vt:lpstr>Greetings (打招呼）</vt:lpstr>
      <vt:lpstr>Ask for help （求救）</vt:lpstr>
      <vt:lpstr>Talk to police（报告警察）</vt:lpstr>
      <vt:lpstr>Shopping（逛商店）</vt:lpstr>
      <vt:lpstr>Shopping（逛商店）</vt:lpstr>
      <vt:lpstr>Key words（重点词）</vt:lpstr>
      <vt:lpstr>Numbers（数字）</vt:lpstr>
      <vt:lpstr>Colors（颜色）</vt:lpstr>
      <vt:lpstr>Measurements（计量单位）</vt:lpstr>
      <vt:lpstr>Make a phone call（打电话）</vt:lpstr>
      <vt:lpstr>Make a phone call（打电话）</vt:lpstr>
      <vt:lpstr>Appreciate the teachers!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Greetings (打招呼）</dc:title>
  <dc:creator>Microsoft Office User</dc:creator>
  <cp:lastModifiedBy>Microsoft Office User</cp:lastModifiedBy>
  <cp:revision>30</cp:revision>
  <dcterms:created xsi:type="dcterms:W3CDTF">2021-04-23T20:04:36Z</dcterms:created>
  <dcterms:modified xsi:type="dcterms:W3CDTF">2021-05-31T00:09:42Z</dcterms:modified>
</cp:coreProperties>
</file>