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 id="2147483687" r:id="rId2"/>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34"/>
    <p:restoredTop sz="94733"/>
  </p:normalViewPr>
  <p:slideViewPr>
    <p:cSldViewPr snapToGrid="0" snapToObjects="1">
      <p:cViewPr varScale="1">
        <p:scale>
          <a:sx n="117" d="100"/>
          <a:sy n="117" d="100"/>
        </p:scale>
        <p:origin x="2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8T23:45:35"/>
    </inkml:context>
    <inkml:brush xml:id="br0">
      <inkml:brushProperty name="width" value="0.05" units="cm"/>
      <inkml:brushProperty name="height" value="0.05" units="cm"/>
    </inkml:brush>
  </inkml:definitions>
  <inkml:trace contextRef="#ctx0" brushRef="#br0">1 0 24575,'5'0'0,"-1"0"0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8T23:45:35.754"/>
    </inkml:context>
    <inkml:brush xml:id="br0">
      <inkml:brushProperty name="width" value="0.05" units="cm"/>
      <inkml:brushProperty name="height" value="0.05" units="cm"/>
    </inkml:brush>
  </inkml:definitions>
  <inkml:trace contextRef="#ctx0" brushRef="#br0">0 1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8T23:45:36.498"/>
    </inkml:context>
    <inkml:brush xml:id="br0">
      <inkml:brushProperty name="width" value="0.05" units="cm"/>
      <inkml:brushProperty name="height" value="0.05" units="cm"/>
    </inkml:brush>
  </inkml:definitions>
  <inkml:trace contextRef="#ctx0" brushRef="#br0">0 1 24575,'6'6'0,"-1"-2"0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8T23:45:37.177"/>
    </inkml:context>
    <inkml:brush xml:id="br0">
      <inkml:brushProperty name="width" value="0.05" units="cm"/>
      <inkml:brushProperty name="height" value="0.05" units="cm"/>
    </inkml:brush>
  </inkml:definitions>
  <inkml:trace contextRef="#ctx0" brushRef="#br0">1 0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Saturday, April 24,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0110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Saturday, April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5958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Saturday, April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59188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690653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19581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29439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93721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76737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4868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94199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2776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Saturday, April 24,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83782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35783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756324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40452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4/24/21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8472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Saturday, April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4616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Saturday, April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8013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Saturday, April 24,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6749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Saturday, April 24,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036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Saturday, April 24,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5133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Saturday, April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5211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Saturday, April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0968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Saturday, April 24,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02619294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4/24/21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45133261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75" r:id="rId5"/>
    <p:sldLayoutId id="2147483676" r:id="rId6"/>
    <p:sldLayoutId id="2147483682"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customXml" Target="../ink/ink1.xml"/><Relationship Id="rId7" Type="http://schemas.openxmlformats.org/officeDocument/2006/relationships/customXml" Target="../ink/ink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10" Type="http://schemas.openxmlformats.org/officeDocument/2006/relationships/image" Target="../media/image2.emf"/><Relationship Id="rId9" Type="http://schemas.openxmlformats.org/officeDocument/2006/relationships/customXml" Target="../ink/ink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35C5297-7623-44A6-B13A-4424C8257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66E46BD-1D93-4B75-A1AD-F8DCF32C34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5ABB1D-4693-2D4D-A2F6-208740FA2975}"/>
              </a:ext>
            </a:extLst>
          </p:cNvPr>
          <p:cNvSpPr>
            <a:spLocks noGrp="1"/>
          </p:cNvSpPr>
          <p:nvPr>
            <p:ph type="ctrTitle"/>
          </p:nvPr>
        </p:nvSpPr>
        <p:spPr>
          <a:xfrm>
            <a:off x="5768568" y="2387351"/>
            <a:ext cx="5123413" cy="2795737"/>
          </a:xfrm>
        </p:spPr>
        <p:txBody>
          <a:bodyPr>
            <a:normAutofit/>
          </a:bodyPr>
          <a:lstStyle/>
          <a:p>
            <a:r>
              <a:rPr lang="en-US" dirty="0"/>
              <a:t>Circle of Love</a:t>
            </a:r>
            <a:br>
              <a:rPr lang="en-US" dirty="0"/>
            </a:br>
            <a:r>
              <a:rPr lang="en-US" dirty="0"/>
              <a:t>Helping parents speak better English</a:t>
            </a:r>
          </a:p>
        </p:txBody>
      </p:sp>
      <p:pic>
        <p:nvPicPr>
          <p:cNvPr id="20" name="Picture 3" descr="Top view of a paper trumpet with green star glitters on a white surface">
            <a:extLst>
              <a:ext uri="{FF2B5EF4-FFF2-40B4-BE49-F238E27FC236}">
                <a16:creationId xmlns:a16="http://schemas.microsoft.com/office/drawing/2014/main" id="{DFEEA068-823E-4125-BACC-FD3BA06B6325}"/>
              </a:ext>
            </a:extLst>
          </p:cNvPr>
          <p:cNvPicPr>
            <a:picLocks noChangeAspect="1"/>
          </p:cNvPicPr>
          <p:nvPr/>
        </p:nvPicPr>
        <p:blipFill rotWithShape="1">
          <a:blip r:embed="rId2"/>
          <a:srcRect l="16132" r="16132" b="-1"/>
          <a:stretch/>
        </p:blipFill>
        <p:spPr>
          <a:xfrm>
            <a:off x="382587" y="478403"/>
            <a:ext cx="3694006" cy="3640251"/>
          </a:xfrm>
          <a:custGeom>
            <a:avLst/>
            <a:gdLst/>
            <a:ahLst/>
            <a:cxnLst/>
            <a:rect l="l" t="t" r="r" b="b"/>
            <a:pathLst>
              <a:path w="5437859" h="5358727">
                <a:moveTo>
                  <a:pt x="2442245" y="12"/>
                </a:moveTo>
                <a:cubicBezTo>
                  <a:pt x="2708249" y="-1139"/>
                  <a:pt x="3417096" y="86121"/>
                  <a:pt x="3772502" y="222641"/>
                </a:cubicBezTo>
                <a:cubicBezTo>
                  <a:pt x="4178135" y="378663"/>
                  <a:pt x="4516888" y="502516"/>
                  <a:pt x="4794198" y="943240"/>
                </a:cubicBezTo>
                <a:cubicBezTo>
                  <a:pt x="5070964" y="1383427"/>
                  <a:pt x="5480948" y="2332430"/>
                  <a:pt x="5434186" y="2864301"/>
                </a:cubicBezTo>
                <a:cubicBezTo>
                  <a:pt x="5387424" y="3395099"/>
                  <a:pt x="5199832" y="3941446"/>
                  <a:pt x="4762661" y="4378953"/>
                </a:cubicBezTo>
                <a:cubicBezTo>
                  <a:pt x="4309722" y="4878654"/>
                  <a:pt x="3935081" y="5128505"/>
                  <a:pt x="3497910" y="5222333"/>
                </a:cubicBezTo>
                <a:cubicBezTo>
                  <a:pt x="3184713" y="5265762"/>
                  <a:pt x="2870973" y="5385861"/>
                  <a:pt x="2557776" y="5353156"/>
                </a:cubicBezTo>
                <a:cubicBezTo>
                  <a:pt x="2244579" y="5320450"/>
                  <a:pt x="1751402" y="5242707"/>
                  <a:pt x="1374043" y="5019128"/>
                </a:cubicBezTo>
                <a:cubicBezTo>
                  <a:pt x="1108696" y="4831472"/>
                  <a:pt x="796586" y="4519963"/>
                  <a:pt x="483933" y="4019189"/>
                </a:cubicBezTo>
                <a:cubicBezTo>
                  <a:pt x="171824" y="3582755"/>
                  <a:pt x="0" y="3082518"/>
                  <a:pt x="0" y="2536171"/>
                </a:cubicBezTo>
                <a:cubicBezTo>
                  <a:pt x="0" y="2411246"/>
                  <a:pt x="296885" y="1177542"/>
                  <a:pt x="749280" y="771132"/>
                </a:cubicBezTo>
                <a:cubicBezTo>
                  <a:pt x="1202764" y="365259"/>
                  <a:pt x="1858520" y="99860"/>
                  <a:pt x="2357678" y="6032"/>
                </a:cubicBezTo>
                <a:cubicBezTo>
                  <a:pt x="2375281" y="2145"/>
                  <a:pt x="2404244" y="176"/>
                  <a:pt x="2442245" y="12"/>
                </a:cubicBezTo>
                <a:close/>
              </a:path>
            </a:pathLst>
          </a:cu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4AC85A0-ADFE-A747-8EA5-C793046562E4}"/>
                  </a:ext>
                </a:extLst>
              </p14:cNvPr>
              <p14:cNvContentPartPr/>
              <p14:nvPr/>
            </p14:nvContentPartPr>
            <p14:xfrm>
              <a:off x="3061050" y="5482906"/>
              <a:ext cx="3960" cy="360"/>
            </p14:xfrm>
          </p:contentPart>
        </mc:Choice>
        <mc:Fallback xmlns="">
          <p:pic>
            <p:nvPicPr>
              <p:cNvPr id="4" name="Ink 3">
                <a:extLst>
                  <a:ext uri="{FF2B5EF4-FFF2-40B4-BE49-F238E27FC236}">
                    <a16:creationId xmlns:a16="http://schemas.microsoft.com/office/drawing/2014/main" id="{E4AC85A0-ADFE-A747-8EA5-C793046562E4}"/>
                  </a:ext>
                </a:extLst>
              </p:cNvPr>
              <p:cNvPicPr/>
              <p:nvPr/>
            </p:nvPicPr>
            <p:blipFill>
              <a:blip r:embed="rId6"/>
              <a:stretch>
                <a:fillRect/>
              </a:stretch>
            </p:blipFill>
            <p:spPr>
              <a:xfrm>
                <a:off x="3052410" y="5473906"/>
                <a:ext cx="21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A03369BE-7656-B644-A47F-CF2CFF9EF0EF}"/>
                  </a:ext>
                </a:extLst>
              </p14:cNvPr>
              <p14:cNvContentPartPr/>
              <p14:nvPr/>
            </p14:nvContentPartPr>
            <p14:xfrm>
              <a:off x="4241130" y="6196786"/>
              <a:ext cx="360" cy="360"/>
            </p14:xfrm>
          </p:contentPart>
        </mc:Choice>
        <mc:Fallback xmlns="">
          <p:pic>
            <p:nvPicPr>
              <p:cNvPr id="5" name="Ink 4">
                <a:extLst>
                  <a:ext uri="{FF2B5EF4-FFF2-40B4-BE49-F238E27FC236}">
                    <a16:creationId xmlns:a16="http://schemas.microsoft.com/office/drawing/2014/main" id="{A03369BE-7656-B644-A47F-CF2CFF9EF0EF}"/>
                  </a:ext>
                </a:extLst>
              </p:cNvPr>
              <p:cNvPicPr/>
              <p:nvPr/>
            </p:nvPicPr>
            <p:blipFill>
              <a:blip r:embed="rId6"/>
              <a:stretch>
                <a:fillRect/>
              </a:stretch>
            </p:blipFill>
            <p:spPr>
              <a:xfrm>
                <a:off x="4232130" y="618814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F7D8045-6D2C-5544-BA4C-30CA6DEB19E3}"/>
                  </a:ext>
                </a:extLst>
              </p14:cNvPr>
              <p14:cNvContentPartPr/>
              <p14:nvPr/>
            </p14:nvContentPartPr>
            <p14:xfrm>
              <a:off x="2844330" y="5410186"/>
              <a:ext cx="4320" cy="4320"/>
            </p14:xfrm>
          </p:contentPart>
        </mc:Choice>
        <mc:Fallback xmlns="">
          <p:pic>
            <p:nvPicPr>
              <p:cNvPr id="6" name="Ink 5">
                <a:extLst>
                  <a:ext uri="{FF2B5EF4-FFF2-40B4-BE49-F238E27FC236}">
                    <a16:creationId xmlns:a16="http://schemas.microsoft.com/office/drawing/2014/main" id="{BF7D8045-6D2C-5544-BA4C-30CA6DEB19E3}"/>
                  </a:ext>
                </a:extLst>
              </p:cNvPr>
              <p:cNvPicPr/>
              <p:nvPr/>
            </p:nvPicPr>
            <p:blipFill>
              <a:blip r:embed="rId6"/>
              <a:stretch>
                <a:fillRect/>
              </a:stretch>
            </p:blipFill>
            <p:spPr>
              <a:xfrm>
                <a:off x="2835330" y="5401546"/>
                <a:ext cx="21960" cy="219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Ink 7">
                <a:extLst>
                  <a:ext uri="{FF2B5EF4-FFF2-40B4-BE49-F238E27FC236}">
                    <a16:creationId xmlns:a16="http://schemas.microsoft.com/office/drawing/2014/main" id="{029CAD02-1200-7A46-8784-B9AA7D8CAB9B}"/>
                  </a:ext>
                </a:extLst>
              </p14:cNvPr>
              <p14:cNvContentPartPr/>
              <p14:nvPr/>
            </p14:nvContentPartPr>
            <p14:xfrm>
              <a:off x="2454090" y="4865866"/>
              <a:ext cx="360" cy="360"/>
            </p14:xfrm>
          </p:contentPart>
        </mc:Choice>
        <mc:Fallback xmlns="">
          <p:pic>
            <p:nvPicPr>
              <p:cNvPr id="8" name="Ink 7">
                <a:extLst>
                  <a:ext uri="{FF2B5EF4-FFF2-40B4-BE49-F238E27FC236}">
                    <a16:creationId xmlns:a16="http://schemas.microsoft.com/office/drawing/2014/main" id="{029CAD02-1200-7A46-8784-B9AA7D8CAB9B}"/>
                  </a:ext>
                </a:extLst>
              </p:cNvPr>
              <p:cNvPicPr/>
              <p:nvPr/>
            </p:nvPicPr>
            <p:blipFill>
              <a:blip r:embed="rId6"/>
              <a:stretch>
                <a:fillRect/>
              </a:stretch>
            </p:blipFill>
            <p:spPr>
              <a:xfrm>
                <a:off x="2445450" y="4856866"/>
                <a:ext cx="18000" cy="18000"/>
              </a:xfrm>
              <a:prstGeom prst="rect">
                <a:avLst/>
              </a:prstGeom>
            </p:spPr>
          </p:pic>
        </mc:Fallback>
      </mc:AlternateContent>
      <p:sp>
        <p:nvSpPr>
          <p:cNvPr id="14" name="Heart 13">
            <a:extLst>
              <a:ext uri="{FF2B5EF4-FFF2-40B4-BE49-F238E27FC236}">
                <a16:creationId xmlns:a16="http://schemas.microsoft.com/office/drawing/2014/main" id="{EBD59D09-1D06-2E4A-8C4B-DA390A880BF7}"/>
              </a:ext>
            </a:extLst>
          </p:cNvPr>
          <p:cNvSpPr/>
          <p:nvPr/>
        </p:nvSpPr>
        <p:spPr>
          <a:xfrm>
            <a:off x="5222186" y="4049530"/>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art 17">
            <a:extLst>
              <a:ext uri="{FF2B5EF4-FFF2-40B4-BE49-F238E27FC236}">
                <a16:creationId xmlns:a16="http://schemas.microsoft.com/office/drawing/2014/main" id="{96099EC4-ECA4-EA42-9848-B7398645F740}"/>
              </a:ext>
            </a:extLst>
          </p:cNvPr>
          <p:cNvSpPr/>
          <p:nvPr/>
        </p:nvSpPr>
        <p:spPr>
          <a:xfrm>
            <a:off x="6090875" y="5051152"/>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art 18">
            <a:extLst>
              <a:ext uri="{FF2B5EF4-FFF2-40B4-BE49-F238E27FC236}">
                <a16:creationId xmlns:a16="http://schemas.microsoft.com/office/drawing/2014/main" id="{26F3A4D6-586C-8C4D-A7DC-3DF3EC9C4B90}"/>
              </a:ext>
            </a:extLst>
          </p:cNvPr>
          <p:cNvSpPr/>
          <p:nvPr/>
        </p:nvSpPr>
        <p:spPr>
          <a:xfrm>
            <a:off x="6771009" y="2154639"/>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art 20">
            <a:extLst>
              <a:ext uri="{FF2B5EF4-FFF2-40B4-BE49-F238E27FC236}">
                <a16:creationId xmlns:a16="http://schemas.microsoft.com/office/drawing/2014/main" id="{4CD32978-0136-7A45-8A2B-99A6E3FCA0E6}"/>
              </a:ext>
            </a:extLst>
          </p:cNvPr>
          <p:cNvSpPr/>
          <p:nvPr/>
        </p:nvSpPr>
        <p:spPr>
          <a:xfrm>
            <a:off x="9494969" y="2142111"/>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art 21">
            <a:extLst>
              <a:ext uri="{FF2B5EF4-FFF2-40B4-BE49-F238E27FC236}">
                <a16:creationId xmlns:a16="http://schemas.microsoft.com/office/drawing/2014/main" id="{305B5F95-5F5E-4544-A15B-06729F9FC92E}"/>
              </a:ext>
            </a:extLst>
          </p:cNvPr>
          <p:cNvSpPr/>
          <p:nvPr/>
        </p:nvSpPr>
        <p:spPr>
          <a:xfrm>
            <a:off x="9652600" y="5653706"/>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art 22">
            <a:extLst>
              <a:ext uri="{FF2B5EF4-FFF2-40B4-BE49-F238E27FC236}">
                <a16:creationId xmlns:a16="http://schemas.microsoft.com/office/drawing/2014/main" id="{EDCD4B1B-9350-4245-8BC2-5E2C91CD8038}"/>
              </a:ext>
            </a:extLst>
          </p:cNvPr>
          <p:cNvSpPr/>
          <p:nvPr/>
        </p:nvSpPr>
        <p:spPr>
          <a:xfrm>
            <a:off x="7167887" y="5757245"/>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art 23">
            <a:extLst>
              <a:ext uri="{FF2B5EF4-FFF2-40B4-BE49-F238E27FC236}">
                <a16:creationId xmlns:a16="http://schemas.microsoft.com/office/drawing/2014/main" id="{06ED6DA4-91BF-0240-8CF3-124EDBD52004}"/>
              </a:ext>
            </a:extLst>
          </p:cNvPr>
          <p:cNvSpPr/>
          <p:nvPr/>
        </p:nvSpPr>
        <p:spPr>
          <a:xfrm>
            <a:off x="10629727" y="4861403"/>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art 25">
            <a:extLst>
              <a:ext uri="{FF2B5EF4-FFF2-40B4-BE49-F238E27FC236}">
                <a16:creationId xmlns:a16="http://schemas.microsoft.com/office/drawing/2014/main" id="{4F1C2247-E836-254D-8CB7-613B27F1E7EB}"/>
              </a:ext>
            </a:extLst>
          </p:cNvPr>
          <p:cNvSpPr/>
          <p:nvPr/>
        </p:nvSpPr>
        <p:spPr>
          <a:xfrm>
            <a:off x="11120874" y="3959589"/>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96C5BD38-06FA-3344-84A4-7950B1A0D638}"/>
              </a:ext>
            </a:extLst>
          </p:cNvPr>
          <p:cNvPicPr>
            <a:picLocks noChangeAspect="1"/>
          </p:cNvPicPr>
          <p:nvPr/>
        </p:nvPicPr>
        <p:blipFill>
          <a:blip r:embed="rId10"/>
          <a:stretch>
            <a:fillRect/>
          </a:stretch>
        </p:blipFill>
        <p:spPr>
          <a:xfrm>
            <a:off x="8115409" y="1815133"/>
            <a:ext cx="292100" cy="203200"/>
          </a:xfrm>
          <a:prstGeom prst="rect">
            <a:avLst/>
          </a:prstGeom>
        </p:spPr>
      </p:pic>
      <p:sp>
        <p:nvSpPr>
          <p:cNvPr id="28" name="Heart 27">
            <a:extLst>
              <a:ext uri="{FF2B5EF4-FFF2-40B4-BE49-F238E27FC236}">
                <a16:creationId xmlns:a16="http://schemas.microsoft.com/office/drawing/2014/main" id="{825D66E9-87A3-8346-8C02-19FC53EB6DDF}"/>
              </a:ext>
            </a:extLst>
          </p:cNvPr>
          <p:cNvSpPr/>
          <p:nvPr/>
        </p:nvSpPr>
        <p:spPr>
          <a:xfrm>
            <a:off x="5680116" y="2771336"/>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art 28">
            <a:extLst>
              <a:ext uri="{FF2B5EF4-FFF2-40B4-BE49-F238E27FC236}">
                <a16:creationId xmlns:a16="http://schemas.microsoft.com/office/drawing/2014/main" id="{80B99894-A071-5D49-9792-FE12FD6390AB}"/>
              </a:ext>
            </a:extLst>
          </p:cNvPr>
          <p:cNvSpPr/>
          <p:nvPr/>
        </p:nvSpPr>
        <p:spPr>
          <a:xfrm>
            <a:off x="10613047" y="2950834"/>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art 29">
            <a:extLst>
              <a:ext uri="{FF2B5EF4-FFF2-40B4-BE49-F238E27FC236}">
                <a16:creationId xmlns:a16="http://schemas.microsoft.com/office/drawing/2014/main" id="{0F712717-9836-7B48-8B17-B8CF59909B7D}"/>
              </a:ext>
            </a:extLst>
          </p:cNvPr>
          <p:cNvSpPr/>
          <p:nvPr/>
        </p:nvSpPr>
        <p:spPr>
          <a:xfrm>
            <a:off x="8345951" y="5937127"/>
            <a:ext cx="262254" cy="17988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676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1" name="Rectangle 72">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Freeform: Shape 74">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720000" y="619201"/>
            <a:ext cx="5003800" cy="1477328"/>
          </a:xfrm>
        </p:spPr>
        <p:txBody>
          <a:bodyPr>
            <a:normAutofit/>
          </a:bodyPr>
          <a:lstStyle/>
          <a:p>
            <a:r>
              <a:rPr lang="en-US" sz="3200" dirty="0"/>
              <a:t>Famous Quotes of Teamwork</a:t>
            </a:r>
          </a:p>
        </p:txBody>
      </p:sp>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4403591" y="809336"/>
            <a:ext cx="7582984" cy="5619599"/>
          </a:xfrm>
        </p:spPr>
        <p:txBody>
          <a:bodyPr>
            <a:normAutofit fontScale="92500" lnSpcReduction="20000"/>
          </a:bodyPr>
          <a:lstStyle/>
          <a:p>
            <a:pPr marL="0" indent="0">
              <a:buNone/>
            </a:pPr>
            <a:r>
              <a:rPr lang="en-US" dirty="0"/>
              <a:t>5. “Talent wins games, but teamwork and intelligence win championships.”</a:t>
            </a:r>
          </a:p>
          <a:p>
            <a:pPr marL="0" indent="0">
              <a:buNone/>
            </a:pPr>
            <a:r>
              <a:rPr lang="en-US" b="1" dirty="0"/>
              <a:t>				-Michael Jordan</a:t>
            </a:r>
            <a:endParaRPr lang="en-US" dirty="0"/>
          </a:p>
          <a:p>
            <a:pPr marL="0" indent="0">
              <a:buNone/>
            </a:pPr>
            <a:r>
              <a:rPr lang="en-US" dirty="0"/>
              <a:t>6.  “Teamwork is the ability to work together toward a common vision. The ability to direct individual accomplishments toward organizational objectives. It is the fuel that allows common people to attain uncommon results.”</a:t>
            </a:r>
          </a:p>
          <a:p>
            <a:pPr marL="0" indent="0">
              <a:buNone/>
            </a:pPr>
            <a:r>
              <a:rPr lang="en-US" b="1" dirty="0"/>
              <a:t>				-Andrew Carnegie</a:t>
            </a:r>
            <a:endParaRPr lang="en-US" dirty="0"/>
          </a:p>
          <a:p>
            <a:pPr marL="0" indent="0">
              <a:buNone/>
            </a:pPr>
            <a:r>
              <a:rPr lang="en-US" dirty="0"/>
              <a:t>7.  “You don’t need a new plan for next year. You need a commitment.”</a:t>
            </a:r>
          </a:p>
          <a:p>
            <a:pPr marL="0" indent="0">
              <a:buNone/>
            </a:pPr>
            <a:r>
              <a:rPr lang="en-US" b="1" dirty="0"/>
              <a:t>				-Seth Godin</a:t>
            </a:r>
          </a:p>
          <a:p>
            <a:pPr marL="0" indent="0">
              <a:buNone/>
            </a:pPr>
            <a:r>
              <a:rPr lang="en-US" dirty="0"/>
              <a:t>8.  “None of us, including me, ever do great things. But we can all do small things, with great love, and together we can do something wonderful.”</a:t>
            </a:r>
          </a:p>
          <a:p>
            <a:pPr marL="0" indent="0">
              <a:buNone/>
            </a:pPr>
            <a:r>
              <a:rPr lang="en-US" b="1" dirty="0"/>
              <a:t>				-Mother Teresa</a:t>
            </a:r>
            <a:endParaRPr lang="en-US" dirty="0"/>
          </a:p>
          <a:p>
            <a:endParaRPr lang="en-US" dirty="0"/>
          </a:p>
        </p:txBody>
      </p:sp>
    </p:spTree>
    <p:extLst>
      <p:ext uri="{BB962C8B-B14F-4D97-AF65-F5344CB8AC3E}">
        <p14:creationId xmlns:p14="http://schemas.microsoft.com/office/powerpoint/2010/main" val="396179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720000" y="619201"/>
            <a:ext cx="5003800" cy="1477328"/>
          </a:xfrm>
        </p:spPr>
        <p:txBody>
          <a:bodyPr>
            <a:normAutofit/>
          </a:bodyPr>
          <a:lstStyle/>
          <a:p>
            <a:r>
              <a:rPr lang="en-US" sz="3200"/>
              <a:t>Agenda</a:t>
            </a:r>
          </a:p>
        </p:txBody>
      </p:sp>
      <p:pic>
        <p:nvPicPr>
          <p:cNvPr id="4" name="Graphic 3" descr="Presentation with checklist">
            <a:extLst>
              <a:ext uri="{FF2B5EF4-FFF2-40B4-BE49-F238E27FC236}">
                <a16:creationId xmlns:a16="http://schemas.microsoft.com/office/drawing/2014/main" id="{542FF262-66FF-724C-A3B9-5C391888C11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77238" y="2636839"/>
            <a:ext cx="3501162" cy="3501162"/>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6480000" y="633600"/>
            <a:ext cx="4991962" cy="5135374"/>
          </a:xfrm>
        </p:spPr>
        <p:txBody>
          <a:bodyPr>
            <a:normAutofit/>
          </a:bodyPr>
          <a:lstStyle/>
          <a:p>
            <a:r>
              <a:rPr lang="en-US" sz="2400" dirty="0"/>
              <a:t>“Circle or love” Parent English Learning Program Introduction</a:t>
            </a:r>
          </a:p>
          <a:p>
            <a:r>
              <a:rPr lang="en-US" sz="2400" dirty="0"/>
              <a:t>Instructor Team Introduction</a:t>
            </a:r>
          </a:p>
          <a:p>
            <a:r>
              <a:rPr lang="en-US" sz="2400" dirty="0"/>
              <a:t>Practice</a:t>
            </a:r>
          </a:p>
          <a:p>
            <a:r>
              <a:rPr lang="en-US" sz="2400" dirty="0"/>
              <a:t>Open Discussion</a:t>
            </a:r>
          </a:p>
          <a:p>
            <a:endParaRPr lang="en-US" dirty="0"/>
          </a:p>
        </p:txBody>
      </p:sp>
    </p:spTree>
    <p:extLst>
      <p:ext uri="{BB962C8B-B14F-4D97-AF65-F5344CB8AC3E}">
        <p14:creationId xmlns:p14="http://schemas.microsoft.com/office/powerpoint/2010/main" val="1476462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720000" y="619201"/>
            <a:ext cx="5003800" cy="1477328"/>
          </a:xfrm>
        </p:spPr>
        <p:txBody>
          <a:bodyPr>
            <a:normAutofit/>
          </a:bodyPr>
          <a:lstStyle/>
          <a:p>
            <a:r>
              <a:rPr lang="en-US" sz="3200" dirty="0"/>
              <a:t>Circle of Love (</a:t>
            </a:r>
            <a:r>
              <a:rPr lang="en-US" sz="3200" dirty="0" err="1"/>
              <a:t>CoL</a:t>
            </a:r>
            <a:r>
              <a:rPr lang="en-US" sz="3200" dirty="0"/>
              <a:t>)</a:t>
            </a:r>
            <a:br>
              <a:rPr lang="en-US" sz="3200" dirty="0"/>
            </a:br>
            <a:r>
              <a:rPr lang="en-US" sz="3200" dirty="0"/>
              <a:t>Parent English Learning Program</a:t>
            </a:r>
          </a:p>
        </p:txBody>
      </p:sp>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6351476" y="861311"/>
            <a:ext cx="6468200" cy="5135374"/>
          </a:xfrm>
        </p:spPr>
        <p:txBody>
          <a:bodyPr>
            <a:normAutofit/>
          </a:bodyPr>
          <a:lstStyle/>
          <a:p>
            <a:pPr marL="0" indent="0">
              <a:buNone/>
            </a:pPr>
            <a:r>
              <a:rPr lang="en-US" sz="2400" dirty="0"/>
              <a:t>To Parents:</a:t>
            </a:r>
          </a:p>
          <a:p>
            <a:r>
              <a:rPr lang="en-US" sz="2400" dirty="0"/>
              <a:t>Learn to speak English better</a:t>
            </a:r>
          </a:p>
          <a:p>
            <a:r>
              <a:rPr lang="en-US" sz="2400" dirty="0"/>
              <a:t>Role model of continuous learning</a:t>
            </a:r>
          </a:p>
          <a:p>
            <a:r>
              <a:rPr lang="en-US" sz="2400" dirty="0"/>
              <a:t>Close interaction with children</a:t>
            </a:r>
          </a:p>
          <a:p>
            <a:endParaRPr lang="en-US" sz="2400" dirty="0"/>
          </a:p>
          <a:p>
            <a:pPr marL="0" indent="0">
              <a:buNone/>
            </a:pPr>
            <a:r>
              <a:rPr lang="en-US" sz="2400" dirty="0"/>
              <a:t>To Students:</a:t>
            </a:r>
          </a:p>
          <a:p>
            <a:r>
              <a:rPr lang="en-US" sz="2400" dirty="0"/>
              <a:t>Learn how to help parents</a:t>
            </a:r>
          </a:p>
          <a:p>
            <a:r>
              <a:rPr lang="en-US" sz="2400" dirty="0"/>
              <a:t>How to contribute to our community</a:t>
            </a:r>
          </a:p>
          <a:p>
            <a:r>
              <a:rPr lang="en-US" sz="2400" dirty="0"/>
              <a:t>Understand teachers better</a:t>
            </a:r>
          </a:p>
          <a:p>
            <a:endParaRPr lang="en-US" dirty="0"/>
          </a:p>
        </p:txBody>
      </p:sp>
      <p:pic>
        <p:nvPicPr>
          <p:cNvPr id="8" name="Picture 7" descr="A picture containing clipart, doll, toy&#10;&#10;Description automatically generated">
            <a:extLst>
              <a:ext uri="{FF2B5EF4-FFF2-40B4-BE49-F238E27FC236}">
                <a16:creationId xmlns:a16="http://schemas.microsoft.com/office/drawing/2014/main" id="{575E38E7-4E81-AA4A-9194-172701C060AE}"/>
              </a:ext>
            </a:extLst>
          </p:cNvPr>
          <p:cNvPicPr>
            <a:picLocks noChangeAspect="1"/>
          </p:cNvPicPr>
          <p:nvPr/>
        </p:nvPicPr>
        <p:blipFill>
          <a:blip r:embed="rId2"/>
          <a:stretch>
            <a:fillRect/>
          </a:stretch>
        </p:blipFill>
        <p:spPr>
          <a:xfrm>
            <a:off x="720000" y="2956144"/>
            <a:ext cx="1155700" cy="1752600"/>
          </a:xfrm>
          <a:prstGeom prst="rect">
            <a:avLst/>
          </a:prstGeom>
        </p:spPr>
      </p:pic>
      <p:pic>
        <p:nvPicPr>
          <p:cNvPr id="10" name="Picture 9" descr="A person holding a bouquet of flowers&#10;&#10;Description automatically generated with low confidence">
            <a:extLst>
              <a:ext uri="{FF2B5EF4-FFF2-40B4-BE49-F238E27FC236}">
                <a16:creationId xmlns:a16="http://schemas.microsoft.com/office/drawing/2014/main" id="{05F55F78-42F0-9D41-B61A-B71922DC790B}"/>
              </a:ext>
            </a:extLst>
          </p:cNvPr>
          <p:cNvPicPr>
            <a:picLocks noChangeAspect="1"/>
          </p:cNvPicPr>
          <p:nvPr/>
        </p:nvPicPr>
        <p:blipFill>
          <a:blip r:embed="rId3"/>
          <a:stretch>
            <a:fillRect/>
          </a:stretch>
        </p:blipFill>
        <p:spPr>
          <a:xfrm>
            <a:off x="2816926" y="2956144"/>
            <a:ext cx="1647145" cy="1647145"/>
          </a:xfrm>
          <a:prstGeom prst="rect">
            <a:avLst/>
          </a:prstGeom>
        </p:spPr>
      </p:pic>
      <p:sp>
        <p:nvSpPr>
          <p:cNvPr id="5" name="Heart 4">
            <a:extLst>
              <a:ext uri="{FF2B5EF4-FFF2-40B4-BE49-F238E27FC236}">
                <a16:creationId xmlns:a16="http://schemas.microsoft.com/office/drawing/2014/main" id="{DF512DA0-56B0-FF43-A22E-A3E07D0092FB}"/>
              </a:ext>
            </a:extLst>
          </p:cNvPr>
          <p:cNvSpPr/>
          <p:nvPr/>
        </p:nvSpPr>
        <p:spPr>
          <a:xfrm>
            <a:off x="2304978" y="1921170"/>
            <a:ext cx="383458" cy="35071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Heart 13">
            <a:extLst>
              <a:ext uri="{FF2B5EF4-FFF2-40B4-BE49-F238E27FC236}">
                <a16:creationId xmlns:a16="http://schemas.microsoft.com/office/drawing/2014/main" id="{7CEA0A5E-024E-844C-B5E1-A2E3D09035E5}"/>
              </a:ext>
            </a:extLst>
          </p:cNvPr>
          <p:cNvSpPr/>
          <p:nvPr/>
        </p:nvSpPr>
        <p:spPr>
          <a:xfrm>
            <a:off x="3366599" y="2346895"/>
            <a:ext cx="383458" cy="35071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art 14">
            <a:extLst>
              <a:ext uri="{FF2B5EF4-FFF2-40B4-BE49-F238E27FC236}">
                <a16:creationId xmlns:a16="http://schemas.microsoft.com/office/drawing/2014/main" id="{73DA9454-F4B7-854E-B6D3-070B2DB4F9FF}"/>
              </a:ext>
            </a:extLst>
          </p:cNvPr>
          <p:cNvSpPr/>
          <p:nvPr/>
        </p:nvSpPr>
        <p:spPr>
          <a:xfrm>
            <a:off x="1173179" y="2406264"/>
            <a:ext cx="383458" cy="35071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Heart 15">
            <a:extLst>
              <a:ext uri="{FF2B5EF4-FFF2-40B4-BE49-F238E27FC236}">
                <a16:creationId xmlns:a16="http://schemas.microsoft.com/office/drawing/2014/main" id="{8A240EF3-77EF-014C-93E9-31598E2A91A4}"/>
              </a:ext>
            </a:extLst>
          </p:cNvPr>
          <p:cNvSpPr/>
          <p:nvPr/>
        </p:nvSpPr>
        <p:spPr>
          <a:xfrm>
            <a:off x="3448769" y="4931709"/>
            <a:ext cx="383458" cy="35071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Heart 16">
            <a:extLst>
              <a:ext uri="{FF2B5EF4-FFF2-40B4-BE49-F238E27FC236}">
                <a16:creationId xmlns:a16="http://schemas.microsoft.com/office/drawing/2014/main" id="{3E6680C2-01C9-0446-9DAC-1C0732F7F667}"/>
              </a:ext>
            </a:extLst>
          </p:cNvPr>
          <p:cNvSpPr/>
          <p:nvPr/>
        </p:nvSpPr>
        <p:spPr>
          <a:xfrm>
            <a:off x="2339734" y="5343925"/>
            <a:ext cx="383458" cy="35071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art 17">
            <a:extLst>
              <a:ext uri="{FF2B5EF4-FFF2-40B4-BE49-F238E27FC236}">
                <a16:creationId xmlns:a16="http://schemas.microsoft.com/office/drawing/2014/main" id="{081C01BC-6F91-B94D-B4D8-0AA876085C69}"/>
              </a:ext>
            </a:extLst>
          </p:cNvPr>
          <p:cNvSpPr/>
          <p:nvPr/>
        </p:nvSpPr>
        <p:spPr>
          <a:xfrm>
            <a:off x="1230700" y="5107068"/>
            <a:ext cx="383458" cy="35071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463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D1CCC3C-EB52-47ED-B6AA-5F70D92155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384C50CF-FE9D-459C-890F-56C327795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Freeform: Shape 73">
            <a:extLst>
              <a:ext uri="{FF2B5EF4-FFF2-40B4-BE49-F238E27FC236}">
                <a16:creationId xmlns:a16="http://schemas.microsoft.com/office/drawing/2014/main" id="{79C4E6F9-8A11-4E94-8423-966E9DF0D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096624" cy="6858000"/>
          </a:xfrm>
          <a:custGeom>
            <a:avLst/>
            <a:gdLst>
              <a:gd name="connsiteX0" fmla="*/ 0 w 11096624"/>
              <a:gd name="connsiteY0" fmla="*/ 0 h 6858000"/>
              <a:gd name="connsiteX1" fmla="*/ 10869306 w 11096624"/>
              <a:gd name="connsiteY1" fmla="*/ 0 h 6858000"/>
              <a:gd name="connsiteX2" fmla="*/ 10932108 w 11096624"/>
              <a:gd name="connsiteY2" fmla="*/ 181114 h 6858000"/>
              <a:gd name="connsiteX3" fmla="*/ 10953136 w 11096624"/>
              <a:gd name="connsiteY3" fmla="*/ 3620675 h 6858000"/>
              <a:gd name="connsiteX4" fmla="*/ 9722723 w 11096624"/>
              <a:gd name="connsiteY4" fmla="*/ 6351879 h 6858000"/>
              <a:gd name="connsiteX5" fmla="*/ 9365083 w 11096624"/>
              <a:gd name="connsiteY5" fmla="*/ 6847267 h 6858000"/>
              <a:gd name="connsiteX6" fmla="*/ 9354506 w 11096624"/>
              <a:gd name="connsiteY6" fmla="*/ 6858000 h 6858000"/>
              <a:gd name="connsiteX7" fmla="*/ 0 w 1109662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96624" h="6858000">
                <a:moveTo>
                  <a:pt x="0" y="0"/>
                </a:moveTo>
                <a:lnTo>
                  <a:pt x="10869306" y="0"/>
                </a:lnTo>
                <a:lnTo>
                  <a:pt x="10932108" y="181114"/>
                </a:lnTo>
                <a:cubicBezTo>
                  <a:pt x="11289577" y="1409141"/>
                  <a:pt x="10953136" y="3273767"/>
                  <a:pt x="10953136" y="3620675"/>
                </a:cubicBezTo>
                <a:cubicBezTo>
                  <a:pt x="10953136" y="5162483"/>
                  <a:pt x="10118214" y="5735156"/>
                  <a:pt x="9722723" y="6351879"/>
                </a:cubicBezTo>
                <a:cubicBezTo>
                  <a:pt x="9656808" y="6500554"/>
                  <a:pt x="9530643" y="6669361"/>
                  <a:pt x="9365083" y="6847267"/>
                </a:cubicBezTo>
                <a:lnTo>
                  <a:pt x="9354506" y="6858000"/>
                </a:lnTo>
                <a:lnTo>
                  <a:pt x="0" y="6858000"/>
                </a:lnTo>
                <a:close/>
              </a:path>
            </a:pathLst>
          </a:custGeom>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645353" y="308850"/>
            <a:ext cx="6923812" cy="1477328"/>
          </a:xfrm>
        </p:spPr>
        <p:txBody>
          <a:bodyPr wrap="square" anchor="ctr">
            <a:normAutofit/>
          </a:bodyPr>
          <a:lstStyle/>
          <a:p>
            <a:r>
              <a:rPr lang="en-US" sz="3200" dirty="0" err="1"/>
              <a:t>CoL</a:t>
            </a:r>
            <a:r>
              <a:rPr lang="en-US" sz="3200" dirty="0"/>
              <a:t> English Class Instructor Team</a:t>
            </a:r>
          </a:p>
        </p:txBody>
      </p:sp>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719999" y="2541600"/>
            <a:ext cx="6923813" cy="3216273"/>
          </a:xfrm>
        </p:spPr>
        <p:txBody>
          <a:bodyPr>
            <a:normAutofit fontScale="92500"/>
          </a:bodyPr>
          <a:lstStyle/>
          <a:p>
            <a:pPr marL="0" indent="0">
              <a:buNone/>
            </a:pPr>
            <a:r>
              <a:rPr lang="en-US" sz="2400" dirty="0"/>
              <a:t>Teachers: </a:t>
            </a:r>
          </a:p>
          <a:p>
            <a:r>
              <a:rPr lang="en-US" sz="2400" dirty="0"/>
              <a:t>Michael H. Wang,  9</a:t>
            </a:r>
            <a:r>
              <a:rPr lang="en-US" sz="2400" baseline="30000" dirty="0"/>
              <a:t>th</a:t>
            </a:r>
            <a:r>
              <a:rPr lang="en-US" sz="2400" dirty="0"/>
              <a:t> Grade, TJ High School</a:t>
            </a:r>
          </a:p>
          <a:p>
            <a:r>
              <a:rPr lang="en-US" sz="2400" dirty="0"/>
              <a:t>Matthew  </a:t>
            </a:r>
            <a:r>
              <a:rPr lang="en-US" sz="2400" dirty="0" err="1"/>
              <a:t>Palamarchuk</a:t>
            </a:r>
            <a:r>
              <a:rPr lang="en-US" sz="2400" dirty="0"/>
              <a:t>,  9</a:t>
            </a:r>
            <a:r>
              <a:rPr lang="en-US" sz="2400" baseline="30000" dirty="0"/>
              <a:t>th</a:t>
            </a:r>
            <a:r>
              <a:rPr lang="en-US" sz="2400" dirty="0"/>
              <a:t> Grade, TJ High School</a:t>
            </a:r>
          </a:p>
          <a:p>
            <a:r>
              <a:rPr lang="en-US" sz="2400" dirty="0"/>
              <a:t>Caroline Bean, 7</a:t>
            </a:r>
            <a:r>
              <a:rPr lang="en-US" sz="2400" baseline="30000" dirty="0"/>
              <a:t>th</a:t>
            </a:r>
            <a:r>
              <a:rPr lang="en-US" sz="2400" dirty="0"/>
              <a:t> Grade, Mary Ellen Henderson</a:t>
            </a:r>
          </a:p>
          <a:p>
            <a:r>
              <a:rPr lang="en-US" sz="2400" dirty="0"/>
              <a:t>Lulu Huang, 9</a:t>
            </a:r>
            <a:r>
              <a:rPr lang="en-US" sz="2400" baseline="30000" dirty="0"/>
              <a:t>th</a:t>
            </a:r>
            <a:r>
              <a:rPr lang="en-US" sz="2400" dirty="0"/>
              <a:t> Grade, TJ High School</a:t>
            </a:r>
          </a:p>
          <a:p>
            <a:pPr>
              <a:lnSpc>
                <a:spcPct val="110000"/>
              </a:lnSpc>
            </a:pPr>
            <a:endParaRPr lang="en-US" sz="1400" dirty="0"/>
          </a:p>
        </p:txBody>
      </p:sp>
      <p:pic>
        <p:nvPicPr>
          <p:cNvPr id="1025" name="Picture 1" descr="page3image45888512">
            <a:extLst>
              <a:ext uri="{FF2B5EF4-FFF2-40B4-BE49-F238E27FC236}">
                <a16:creationId xmlns:a16="http://schemas.microsoft.com/office/drawing/2014/main" id="{96FC9EA4-476C-3042-A0F0-E906BC126EC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01729" y="1566506"/>
            <a:ext cx="3095625" cy="3095625"/>
          </a:xfrm>
          <a:custGeom>
            <a:avLst/>
            <a:gdLst/>
            <a:ahLst/>
            <a:cxnLst/>
            <a:rect l="l" t="t" r="r" b="b"/>
            <a:pathLst>
              <a:path w="3095625" h="5409338">
                <a:moveTo>
                  <a:pt x="0" y="0"/>
                </a:moveTo>
                <a:lnTo>
                  <a:pt x="3095625" y="0"/>
                </a:lnTo>
                <a:lnTo>
                  <a:pt x="3095625" y="5409338"/>
                </a:lnTo>
                <a:lnTo>
                  <a:pt x="0" y="540933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6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D1CCC3C-EB52-47ED-B6AA-5F70D92155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384C50CF-FE9D-459C-890F-56C327795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Freeform: Shape 73">
            <a:extLst>
              <a:ext uri="{FF2B5EF4-FFF2-40B4-BE49-F238E27FC236}">
                <a16:creationId xmlns:a16="http://schemas.microsoft.com/office/drawing/2014/main" id="{79C4E6F9-8A11-4E94-8423-966E9DF0D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096624" cy="6858000"/>
          </a:xfrm>
          <a:custGeom>
            <a:avLst/>
            <a:gdLst>
              <a:gd name="connsiteX0" fmla="*/ 0 w 11096624"/>
              <a:gd name="connsiteY0" fmla="*/ 0 h 6858000"/>
              <a:gd name="connsiteX1" fmla="*/ 10869306 w 11096624"/>
              <a:gd name="connsiteY1" fmla="*/ 0 h 6858000"/>
              <a:gd name="connsiteX2" fmla="*/ 10932108 w 11096624"/>
              <a:gd name="connsiteY2" fmla="*/ 181114 h 6858000"/>
              <a:gd name="connsiteX3" fmla="*/ 10953136 w 11096624"/>
              <a:gd name="connsiteY3" fmla="*/ 3620675 h 6858000"/>
              <a:gd name="connsiteX4" fmla="*/ 9722723 w 11096624"/>
              <a:gd name="connsiteY4" fmla="*/ 6351879 h 6858000"/>
              <a:gd name="connsiteX5" fmla="*/ 9365083 w 11096624"/>
              <a:gd name="connsiteY5" fmla="*/ 6847267 h 6858000"/>
              <a:gd name="connsiteX6" fmla="*/ 9354506 w 11096624"/>
              <a:gd name="connsiteY6" fmla="*/ 6858000 h 6858000"/>
              <a:gd name="connsiteX7" fmla="*/ 0 w 1109662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96624" h="6858000">
                <a:moveTo>
                  <a:pt x="0" y="0"/>
                </a:moveTo>
                <a:lnTo>
                  <a:pt x="10869306" y="0"/>
                </a:lnTo>
                <a:lnTo>
                  <a:pt x="10932108" y="181114"/>
                </a:lnTo>
                <a:cubicBezTo>
                  <a:pt x="11289577" y="1409141"/>
                  <a:pt x="10953136" y="3273767"/>
                  <a:pt x="10953136" y="3620675"/>
                </a:cubicBezTo>
                <a:cubicBezTo>
                  <a:pt x="10953136" y="5162483"/>
                  <a:pt x="10118214" y="5735156"/>
                  <a:pt x="9722723" y="6351879"/>
                </a:cubicBezTo>
                <a:cubicBezTo>
                  <a:pt x="9656808" y="6500554"/>
                  <a:pt x="9530643" y="6669361"/>
                  <a:pt x="9365083" y="6847267"/>
                </a:cubicBezTo>
                <a:lnTo>
                  <a:pt x="9354506" y="6858000"/>
                </a:lnTo>
                <a:lnTo>
                  <a:pt x="0" y="6858000"/>
                </a:lnTo>
                <a:close/>
              </a:path>
            </a:pathLst>
          </a:custGeom>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645353" y="308850"/>
            <a:ext cx="6923812" cy="1477328"/>
          </a:xfrm>
        </p:spPr>
        <p:txBody>
          <a:bodyPr wrap="square" anchor="ctr">
            <a:normAutofit/>
          </a:bodyPr>
          <a:lstStyle/>
          <a:p>
            <a:r>
              <a:rPr lang="en-US" sz="3200" dirty="0" err="1"/>
              <a:t>CoL</a:t>
            </a:r>
            <a:r>
              <a:rPr lang="en-US" sz="3200" dirty="0"/>
              <a:t> English Class Practice Workflow</a:t>
            </a:r>
          </a:p>
        </p:txBody>
      </p:sp>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719999" y="2541600"/>
            <a:ext cx="6923813" cy="3216273"/>
          </a:xfrm>
        </p:spPr>
        <p:txBody>
          <a:bodyPr>
            <a:normAutofit/>
          </a:bodyPr>
          <a:lstStyle/>
          <a:p>
            <a:r>
              <a:rPr lang="en-US" sz="2400" dirty="0"/>
              <a:t>Pick a topic or online material</a:t>
            </a:r>
          </a:p>
          <a:p>
            <a:r>
              <a:rPr lang="en-US" sz="2400" dirty="0"/>
              <a:t>Instructors read a paragraph</a:t>
            </a:r>
          </a:p>
          <a:p>
            <a:r>
              <a:rPr lang="en-US" sz="2400" dirty="0"/>
              <a:t>Parents repeat the same paragraph</a:t>
            </a:r>
          </a:p>
          <a:p>
            <a:r>
              <a:rPr lang="en-US" sz="2400" dirty="0"/>
              <a:t>Instructors correct parents’ pronunciation</a:t>
            </a:r>
          </a:p>
          <a:p>
            <a:r>
              <a:rPr lang="en-US" sz="2400" dirty="0"/>
              <a:t>Word explanation or analysis</a:t>
            </a:r>
          </a:p>
        </p:txBody>
      </p:sp>
      <p:pic>
        <p:nvPicPr>
          <p:cNvPr id="5" name="Picture 4" descr="Diagram, icon&#10;&#10;Description automatically generated">
            <a:extLst>
              <a:ext uri="{FF2B5EF4-FFF2-40B4-BE49-F238E27FC236}">
                <a16:creationId xmlns:a16="http://schemas.microsoft.com/office/drawing/2014/main" id="{32136836-DEB1-964E-B36E-F4441D056D3F}"/>
              </a:ext>
            </a:extLst>
          </p:cNvPr>
          <p:cNvPicPr>
            <a:picLocks noChangeAspect="1"/>
          </p:cNvPicPr>
          <p:nvPr/>
        </p:nvPicPr>
        <p:blipFill>
          <a:blip r:embed="rId2"/>
          <a:stretch>
            <a:fillRect/>
          </a:stretch>
        </p:blipFill>
        <p:spPr>
          <a:xfrm>
            <a:off x="6315724" y="1786178"/>
            <a:ext cx="6039788" cy="4405890"/>
          </a:xfrm>
          <a:prstGeom prst="rect">
            <a:avLst/>
          </a:prstGeom>
        </p:spPr>
      </p:pic>
    </p:spTree>
    <p:extLst>
      <p:ext uri="{BB962C8B-B14F-4D97-AF65-F5344CB8AC3E}">
        <p14:creationId xmlns:p14="http://schemas.microsoft.com/office/powerpoint/2010/main" val="274089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1" name="Rectangle 72">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Freeform: Shape 74">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720000" y="619201"/>
            <a:ext cx="5003800" cy="1477328"/>
          </a:xfrm>
        </p:spPr>
        <p:txBody>
          <a:bodyPr>
            <a:normAutofit/>
          </a:bodyPr>
          <a:lstStyle/>
          <a:p>
            <a:r>
              <a:rPr lang="en-US" sz="3200" dirty="0"/>
              <a:t>Famous Quotes of Learning</a:t>
            </a:r>
          </a:p>
        </p:txBody>
      </p:sp>
      <p:pic>
        <p:nvPicPr>
          <p:cNvPr id="4098" name="Picture 2" descr="Michelangelo - I am still learning.">
            <a:extLst>
              <a:ext uri="{FF2B5EF4-FFF2-40B4-BE49-F238E27FC236}">
                <a16:creationId xmlns:a16="http://schemas.microsoft.com/office/drawing/2014/main" id="{F0B3FA6F-3FE2-294C-96CB-69CC63771E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6310" y="3764944"/>
            <a:ext cx="3835102" cy="2016521"/>
          </a:xfrm>
          <a:custGeom>
            <a:avLst/>
            <a:gdLst/>
            <a:ahLst/>
            <a:cxnLst/>
            <a:rect l="l" t="t" r="r" b="b"/>
            <a:pathLst>
              <a:path w="5015639" h="3501162">
                <a:moveTo>
                  <a:pt x="0" y="0"/>
                </a:moveTo>
                <a:lnTo>
                  <a:pt x="5015639" y="0"/>
                </a:lnTo>
                <a:lnTo>
                  <a:pt x="5015639" y="3501162"/>
                </a:lnTo>
                <a:lnTo>
                  <a:pt x="0" y="350116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5191576" y="884903"/>
            <a:ext cx="6784114" cy="5353896"/>
          </a:xfrm>
        </p:spPr>
        <p:txBody>
          <a:bodyPr>
            <a:normAutofit/>
          </a:bodyPr>
          <a:lstStyle/>
          <a:p>
            <a:pPr marL="0" indent="0">
              <a:buNone/>
            </a:pPr>
            <a:r>
              <a:rPr lang="en-US" dirty="0"/>
              <a:t>“Anyone who stops learning is old, whether at twenty or eighty. Anyone who keeps learning stays young. The greatest thing in life is to keep your mind young.”</a:t>
            </a:r>
            <a:br>
              <a:rPr lang="en-US" dirty="0"/>
            </a:br>
            <a:r>
              <a:rPr lang="en-US" dirty="0"/>
              <a:t>				– Henry Ford</a:t>
            </a:r>
          </a:p>
          <a:p>
            <a:pPr marL="0" indent="0">
              <a:buNone/>
            </a:pPr>
            <a:r>
              <a:rPr lang="en-US" dirty="0"/>
              <a:t>“Tell me and I forget, teach me and I may remember, involve me and I learn.”</a:t>
            </a:r>
            <a:br>
              <a:rPr lang="en-US" dirty="0"/>
            </a:br>
            <a:r>
              <a:rPr lang="en-US" dirty="0"/>
              <a:t>				– Benjamin Franklin</a:t>
            </a:r>
          </a:p>
          <a:p>
            <a:pPr marL="0" indent="0">
              <a:buNone/>
            </a:pPr>
            <a:r>
              <a:rPr lang="en-US" dirty="0"/>
              <a:t>“You don’t learn to walk by following rules. You learn by doing, and by falling over.”</a:t>
            </a:r>
            <a:br>
              <a:rPr lang="en-US" dirty="0"/>
            </a:br>
            <a:r>
              <a:rPr lang="en-US" dirty="0"/>
              <a:t>				–Richard Branson</a:t>
            </a:r>
            <a:br>
              <a:rPr lang="en-US" dirty="0"/>
            </a:br>
            <a:r>
              <a:rPr lang="en-US" dirty="0"/>
              <a:t>“A man who asks is a fool for five minutes. A man who never asks is a fool for life.”</a:t>
            </a:r>
          </a:p>
          <a:p>
            <a:pPr marL="0" indent="0">
              <a:buNone/>
            </a:pPr>
            <a:r>
              <a:rPr lang="en-US" dirty="0"/>
              <a:t>				–Chinese Proverb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2363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1" name="Rectangle 72">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Freeform: Shape 74">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720000" y="619201"/>
            <a:ext cx="5003800" cy="1477328"/>
          </a:xfrm>
        </p:spPr>
        <p:txBody>
          <a:bodyPr>
            <a:normAutofit/>
          </a:bodyPr>
          <a:lstStyle/>
          <a:p>
            <a:r>
              <a:rPr lang="en-US" sz="3200" dirty="0"/>
              <a:t>Famous Quotes of Learning</a:t>
            </a:r>
          </a:p>
        </p:txBody>
      </p:sp>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5191576" y="884903"/>
            <a:ext cx="6784114" cy="5353896"/>
          </a:xfrm>
        </p:spPr>
        <p:txBody>
          <a:bodyPr>
            <a:normAutofit fontScale="92500" lnSpcReduction="10000"/>
          </a:bodyPr>
          <a:lstStyle/>
          <a:p>
            <a:pPr marL="0" indent="0">
              <a:buNone/>
            </a:pPr>
            <a:r>
              <a:rPr lang="en-US"/>
              <a:t>“Those people who develop the ability to continuously acquire new and better forms of knowledge that they can apply to their work and to their lives will be the movers and shakers in our society for the indefinite future.”</a:t>
            </a:r>
            <a:br>
              <a:rPr lang="en-US"/>
            </a:br>
            <a:r>
              <a:rPr lang="en-US"/>
              <a:t>				– Brain Tracy. </a:t>
            </a:r>
          </a:p>
          <a:p>
            <a:pPr marL="0" indent="0">
              <a:buNone/>
            </a:pPr>
            <a:r>
              <a:rPr lang="en-US"/>
              <a:t>“One hour per day of study in your chosen field is all it takes. One hour per day of study will put you at the top of your field within three years. Within five years you’ll be a national authority. In seven years, you can be one of the best people in the world at what you do.”</a:t>
            </a:r>
            <a:br>
              <a:rPr lang="en-US"/>
            </a:br>
            <a:r>
              <a:rPr lang="en-US"/>
              <a:t>				– Earl Nightingale</a:t>
            </a:r>
          </a:p>
          <a:p>
            <a:pPr marL="0" indent="0">
              <a:buNone/>
            </a:pPr>
            <a:r>
              <a:rPr lang="en-US"/>
              <a:t>“There is no end to education. It is not that you read a book, pass an examination, and finish with education. The whole of life, from the moment you are born to the moment you die, is a process of learning.”</a:t>
            </a:r>
            <a:br>
              <a:rPr lang="en-US"/>
            </a:br>
            <a:r>
              <a:rPr lang="en-US"/>
              <a:t>				– Jiddu Krishnamurti</a:t>
            </a:r>
          </a:p>
          <a:p>
            <a:pPr marL="0" indent="0">
              <a:buNone/>
            </a:pPr>
            <a:endParaRPr lang="en-US" dirty="0"/>
          </a:p>
        </p:txBody>
      </p:sp>
      <p:pic>
        <p:nvPicPr>
          <p:cNvPr id="6146" name="Picture 2" descr="Justin Dentmon Quotes | QuoteHD">
            <a:extLst>
              <a:ext uri="{FF2B5EF4-FFF2-40B4-BE49-F238E27FC236}">
                <a16:creationId xmlns:a16="http://schemas.microsoft.com/office/drawing/2014/main" id="{2735D78B-9B2E-8945-B80E-255152C01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599" y="3332722"/>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49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1" name="Rectangle 72">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Freeform: Shape 74">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720000" y="619201"/>
            <a:ext cx="5003800" cy="1477328"/>
          </a:xfrm>
        </p:spPr>
        <p:txBody>
          <a:bodyPr>
            <a:normAutofit/>
          </a:bodyPr>
          <a:lstStyle/>
          <a:p>
            <a:r>
              <a:rPr lang="en-US" sz="3200" dirty="0"/>
              <a:t>Famous Quotes of Love and Life</a:t>
            </a:r>
          </a:p>
        </p:txBody>
      </p:sp>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5002306" y="619200"/>
            <a:ext cx="6973384" cy="5619599"/>
          </a:xfrm>
        </p:spPr>
        <p:txBody>
          <a:bodyPr>
            <a:normAutofit lnSpcReduction="10000"/>
          </a:bodyPr>
          <a:lstStyle/>
          <a:p>
            <a:pPr marL="0" indent="0" fontAlgn="base">
              <a:buNone/>
            </a:pPr>
            <a:r>
              <a:rPr lang="en-US" dirty="0"/>
              <a:t>"Spread love everywhere you go. Let no one ever come to you without leaving happier." </a:t>
            </a:r>
          </a:p>
          <a:p>
            <a:pPr marL="0" indent="0" fontAlgn="base">
              <a:buNone/>
            </a:pPr>
            <a:r>
              <a:rPr lang="en-US" dirty="0"/>
              <a:t>				-</a:t>
            </a:r>
            <a:r>
              <a:rPr lang="en-US" i="1" dirty="0"/>
              <a:t>Mother Teresa</a:t>
            </a:r>
            <a:endParaRPr lang="en-US" dirty="0"/>
          </a:p>
          <a:p>
            <a:pPr marL="0" indent="0" fontAlgn="base">
              <a:buNone/>
            </a:pPr>
            <a:r>
              <a:rPr lang="en-US" dirty="0"/>
              <a:t>"If you set your goals ridiculously high and it's a failure, you will fail above everyone else's success." </a:t>
            </a:r>
          </a:p>
          <a:p>
            <a:pPr marL="0" indent="0" fontAlgn="base">
              <a:buNone/>
            </a:pPr>
            <a:r>
              <a:rPr lang="en-US" dirty="0"/>
              <a:t>				-</a:t>
            </a:r>
            <a:r>
              <a:rPr lang="en-US" i="1" dirty="0"/>
              <a:t>James Cameron</a:t>
            </a:r>
            <a:endParaRPr lang="en-US" dirty="0"/>
          </a:p>
          <a:p>
            <a:pPr marL="0" indent="0">
              <a:buNone/>
            </a:pPr>
            <a:br>
              <a:rPr lang="en-US" dirty="0"/>
            </a:br>
            <a:r>
              <a:rPr lang="en-US" dirty="0"/>
              <a:t>""Many of life's failures are people who did not realize how close they were to success when they gave up.”</a:t>
            </a:r>
          </a:p>
          <a:p>
            <a:pPr marL="0" indent="0">
              <a:buNone/>
            </a:pPr>
            <a:r>
              <a:rPr lang="en-US" dirty="0"/>
              <a:t>				 -</a:t>
            </a:r>
            <a:r>
              <a:rPr lang="en-US" i="1" dirty="0"/>
              <a:t>Thomas A. Edison</a:t>
            </a:r>
          </a:p>
          <a:p>
            <a:pPr marL="0" indent="0">
              <a:buNone/>
            </a:pPr>
            <a:r>
              <a:rPr lang="en-US" dirty="0"/>
              <a:t>"In the end, it's not the years in your life that count. It's the life in your years.”</a:t>
            </a:r>
          </a:p>
          <a:p>
            <a:pPr marL="0" indent="0">
              <a:buNone/>
            </a:pPr>
            <a:r>
              <a:rPr lang="en-US" dirty="0"/>
              <a:t>				 -Abraham Lincoln</a:t>
            </a:r>
          </a:p>
          <a:p>
            <a:pPr marL="0" indent="0">
              <a:buNone/>
            </a:pPr>
            <a:endParaRPr lang="en-US" dirty="0"/>
          </a:p>
          <a:p>
            <a:pPr marL="0" indent="0">
              <a:buNone/>
            </a:pPr>
            <a:endParaRPr lang="en-US" dirty="0"/>
          </a:p>
        </p:txBody>
      </p:sp>
      <p:pic>
        <p:nvPicPr>
          <p:cNvPr id="1026" name="Picture 2" descr="Maya Angelou famous quote about life that says You will face many defeats in life, but never let yourself be defeated">
            <a:extLst>
              <a:ext uri="{FF2B5EF4-FFF2-40B4-BE49-F238E27FC236}">
                <a16:creationId xmlns:a16="http://schemas.microsoft.com/office/drawing/2014/main" id="{DFBAD959-6302-9648-8514-55EA354D8E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595136"/>
            <a:ext cx="4234530" cy="2124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528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1" name="Rectangle 72">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Freeform: Shape 74">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D8E9872-471C-9B47-95EB-99B9EEE667CA}"/>
              </a:ext>
            </a:extLst>
          </p:cNvPr>
          <p:cNvSpPr>
            <a:spLocks noGrp="1"/>
          </p:cNvSpPr>
          <p:nvPr>
            <p:ph type="title"/>
          </p:nvPr>
        </p:nvSpPr>
        <p:spPr>
          <a:xfrm>
            <a:off x="720000" y="619201"/>
            <a:ext cx="5003800" cy="1477328"/>
          </a:xfrm>
        </p:spPr>
        <p:txBody>
          <a:bodyPr>
            <a:normAutofit/>
          </a:bodyPr>
          <a:lstStyle/>
          <a:p>
            <a:r>
              <a:rPr lang="en-US" sz="3200" dirty="0"/>
              <a:t>Famous Quotes of Teamwork</a:t>
            </a:r>
          </a:p>
        </p:txBody>
      </p:sp>
      <p:sp>
        <p:nvSpPr>
          <p:cNvPr id="3" name="Content Placeholder 2">
            <a:extLst>
              <a:ext uri="{FF2B5EF4-FFF2-40B4-BE49-F238E27FC236}">
                <a16:creationId xmlns:a16="http://schemas.microsoft.com/office/drawing/2014/main" id="{BF4B64EF-FA8C-DC42-BF9D-0122295C9B70}"/>
              </a:ext>
            </a:extLst>
          </p:cNvPr>
          <p:cNvSpPr>
            <a:spLocks noGrp="1"/>
          </p:cNvSpPr>
          <p:nvPr>
            <p:ph idx="1"/>
          </p:nvPr>
        </p:nvSpPr>
        <p:spPr>
          <a:xfrm>
            <a:off x="4403591" y="809336"/>
            <a:ext cx="7582984" cy="5619599"/>
          </a:xfrm>
        </p:spPr>
        <p:txBody>
          <a:bodyPr>
            <a:normAutofit fontScale="92500" lnSpcReduction="10000"/>
          </a:bodyPr>
          <a:lstStyle/>
          <a:p>
            <a:pPr marL="0" indent="0">
              <a:buNone/>
            </a:pPr>
            <a:r>
              <a:rPr lang="en-US" dirty="0"/>
              <a:t>1. “It takes two flints to make a fire.”</a:t>
            </a:r>
          </a:p>
          <a:p>
            <a:pPr marL="0" indent="0">
              <a:buNone/>
            </a:pPr>
            <a:r>
              <a:rPr lang="en-US" b="1" dirty="0"/>
              <a:t>				-Louisa May Alcott</a:t>
            </a:r>
            <a:endParaRPr lang="en-US" dirty="0"/>
          </a:p>
          <a:p>
            <a:pPr marL="0" indent="0">
              <a:buNone/>
            </a:pPr>
            <a:r>
              <a:rPr lang="en-US" dirty="0"/>
              <a:t>2. “Coming together is a beginning. Keeping together is progress. Working together is success.”</a:t>
            </a:r>
          </a:p>
          <a:p>
            <a:pPr marL="0" indent="0">
              <a:buNone/>
            </a:pPr>
            <a:r>
              <a:rPr lang="en-US" b="1" dirty="0"/>
              <a:t>				-Henry Ford</a:t>
            </a:r>
            <a:endParaRPr lang="en-US" dirty="0"/>
          </a:p>
          <a:p>
            <a:pPr marL="0" indent="0">
              <a:buNone/>
            </a:pPr>
            <a:r>
              <a:rPr lang="en-US" dirty="0"/>
              <a:t>3. “Alone we can do so little, together we can do so much.”</a:t>
            </a:r>
          </a:p>
          <a:p>
            <a:pPr marL="0" indent="0">
              <a:buNone/>
            </a:pPr>
            <a:r>
              <a:rPr lang="en-US" b="1" dirty="0"/>
              <a:t>				-Helen Keller</a:t>
            </a:r>
          </a:p>
          <a:p>
            <a:pPr marL="0" indent="0">
              <a:buNone/>
            </a:pPr>
            <a:r>
              <a:rPr lang="en-US" dirty="0"/>
              <a:t>4. No one can whistle a symphony. It takes a whole orchestra to play it.”</a:t>
            </a:r>
          </a:p>
          <a:p>
            <a:pPr marL="0" indent="0">
              <a:buNone/>
            </a:pPr>
            <a:r>
              <a:rPr lang="en-US" b="1" dirty="0"/>
              <a:t>				-H.E. </a:t>
            </a:r>
            <a:r>
              <a:rPr lang="en-US" b="1" dirty="0" err="1"/>
              <a:t>Luccock</a:t>
            </a:r>
            <a:endParaRPr lang="en-US" dirty="0"/>
          </a:p>
          <a:p>
            <a:pPr marL="0" indent="0">
              <a:buNone/>
            </a:pPr>
            <a:r>
              <a:rPr lang="en-US" dirty="0"/>
              <a:t>5. “Remember, teamwork begins by building trust. And the only way to do that is to overcome our need for invulnerability.</a:t>
            </a:r>
          </a:p>
          <a:p>
            <a:pPr marL="0" indent="0">
              <a:buNone/>
            </a:pPr>
            <a:r>
              <a:rPr lang="en-US" b="1" dirty="0"/>
              <a:t>				-Patrick Lencioni</a:t>
            </a:r>
            <a:endParaRPr lang="en-US" dirty="0"/>
          </a:p>
        </p:txBody>
      </p:sp>
    </p:spTree>
    <p:extLst>
      <p:ext uri="{BB962C8B-B14F-4D97-AF65-F5344CB8AC3E}">
        <p14:creationId xmlns:p14="http://schemas.microsoft.com/office/powerpoint/2010/main" val="56751460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BrushVTI">
  <a:themeElements>
    <a:clrScheme name="AnalogousFromLightSeedLeftStep">
      <a:dk1>
        <a:srgbClr val="000000"/>
      </a:dk1>
      <a:lt1>
        <a:srgbClr val="FFFFFF"/>
      </a:lt1>
      <a:dk2>
        <a:srgbClr val="242F41"/>
      </a:dk2>
      <a:lt2>
        <a:srgbClr val="E8E6E2"/>
      </a:lt2>
      <a:accent1>
        <a:srgbClr val="92A4C4"/>
      </a:accent1>
      <a:accent2>
        <a:srgbClr val="7AA9B6"/>
      </a:accent2>
      <a:accent3>
        <a:srgbClr val="80AAA1"/>
      </a:accent3>
      <a:accent4>
        <a:srgbClr val="77AE8C"/>
      </a:accent4>
      <a:accent5>
        <a:srgbClr val="83AC81"/>
      </a:accent5>
      <a:accent6>
        <a:srgbClr val="8DAA74"/>
      </a:accent6>
      <a:hlink>
        <a:srgbClr val="96805A"/>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1206</TotalTime>
  <Words>854</Words>
  <Application>Microsoft Macintosh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Elephant</vt:lpstr>
      <vt:lpstr>Arial</vt:lpstr>
      <vt:lpstr>Century Gothic</vt:lpstr>
      <vt:lpstr>Sagona Book</vt:lpstr>
      <vt:lpstr>The Hand Extrablack</vt:lpstr>
      <vt:lpstr>BlobVTI</vt:lpstr>
      <vt:lpstr>BrushVTI</vt:lpstr>
      <vt:lpstr>Circle of Love Helping parents speak better English</vt:lpstr>
      <vt:lpstr>Agenda</vt:lpstr>
      <vt:lpstr>Circle of Love (CoL) Parent English Learning Program</vt:lpstr>
      <vt:lpstr>CoL English Class Instructor Team</vt:lpstr>
      <vt:lpstr>CoL English Class Practice Workflow</vt:lpstr>
      <vt:lpstr>Famous Quotes of Learning</vt:lpstr>
      <vt:lpstr>Famous Quotes of Learning</vt:lpstr>
      <vt:lpstr>Famous Quotes of Love and Life</vt:lpstr>
      <vt:lpstr>Famous Quotes of Teamwork</vt:lpstr>
      <vt:lpstr>Famous Quotes of Teamwork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 of Love Helping parents speak better english</dc:title>
  <dc:creator>Microsoft Office User</dc:creator>
  <cp:lastModifiedBy>Microsoft Office User</cp:lastModifiedBy>
  <cp:revision>21</cp:revision>
  <dcterms:created xsi:type="dcterms:W3CDTF">2021-03-18T13:19:53Z</dcterms:created>
  <dcterms:modified xsi:type="dcterms:W3CDTF">2021-04-24T23:45:03Z</dcterms:modified>
</cp:coreProperties>
</file>