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9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776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音标和基本对话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2021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4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25</a:t>
            </a:r>
            <a:r>
              <a:rPr lang="zh-CN" altLang="en-US" dirty="0" smtClean="0"/>
              <a:t>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36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41" t="75532" b="18643"/>
          <a:stretch/>
        </p:blipFill>
        <p:spPr>
          <a:xfrm>
            <a:off x="2003188" y="2586789"/>
            <a:ext cx="8261143" cy="1227222"/>
          </a:xfrm>
        </p:spPr>
      </p:pic>
      <p:sp>
        <p:nvSpPr>
          <p:cNvPr id="12" name="Rectangular Callout 11"/>
          <p:cNvSpPr/>
          <p:nvPr/>
        </p:nvSpPr>
        <p:spPr>
          <a:xfrm>
            <a:off x="4752696" y="4741129"/>
            <a:ext cx="2562726" cy="1618593"/>
          </a:xfrm>
          <a:prstGeom prst="wedgeRectCallout">
            <a:avLst>
              <a:gd name="adj1" fmla="val 50679"/>
              <a:gd name="adj2" fmla="val -10681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Shoe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鞋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1768151" y="4741129"/>
            <a:ext cx="2343807" cy="1618593"/>
          </a:xfrm>
          <a:prstGeom prst="wedgeRectCallout">
            <a:avLst>
              <a:gd name="adj1" fmla="val 45623"/>
              <a:gd name="adj2" fmla="val -10532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Three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三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7920524" y="4741130"/>
            <a:ext cx="2343807" cy="1618593"/>
          </a:xfrm>
          <a:prstGeom prst="wedgeRectCallout">
            <a:avLst>
              <a:gd name="adj1" fmla="val 15850"/>
              <a:gd name="adj2" fmla="val -10755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Read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读书</a:t>
            </a:r>
            <a:endParaRPr lang="en-US" altLang="zh-CN" sz="3600" b="1" dirty="0" smtClean="0">
              <a:solidFill>
                <a:schemeClr val="tx1"/>
              </a:solidFill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4752696" y="504635"/>
            <a:ext cx="2562726" cy="1618593"/>
          </a:xfrm>
          <a:prstGeom prst="wedgeRectCallout">
            <a:avLst>
              <a:gd name="adj1" fmla="val -12701"/>
              <a:gd name="adj2" fmla="val 8422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Six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六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r>
              <a:rPr lang="en-US" altLang="zh-CN" sz="3600" b="1" dirty="0" smtClean="0">
                <a:solidFill>
                  <a:schemeClr val="tx1"/>
                </a:solidFill>
              </a:rPr>
              <a:t>Seven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七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1768151" y="504635"/>
            <a:ext cx="2343807" cy="1618593"/>
          </a:xfrm>
          <a:prstGeom prst="wedgeRectCallout">
            <a:avLst>
              <a:gd name="adj1" fmla="val -25730"/>
              <a:gd name="adj2" fmla="val 7828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Five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五 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644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41" t="80751" b="14504"/>
          <a:stretch/>
        </p:blipFill>
        <p:spPr>
          <a:xfrm>
            <a:off x="1212048" y="2478505"/>
            <a:ext cx="9644021" cy="1167063"/>
          </a:xfrm>
        </p:spPr>
      </p:pic>
      <p:sp>
        <p:nvSpPr>
          <p:cNvPr id="6" name="Rectangular Callout 5"/>
          <p:cNvSpPr/>
          <p:nvPr/>
        </p:nvSpPr>
        <p:spPr>
          <a:xfrm>
            <a:off x="4535905" y="4741129"/>
            <a:ext cx="2935706" cy="1618593"/>
          </a:xfrm>
          <a:prstGeom prst="wedgeRectCallout">
            <a:avLst>
              <a:gd name="adj1" fmla="val 47392"/>
              <a:gd name="adj2" fmla="val -12539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Decision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决定 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1768151" y="4741129"/>
            <a:ext cx="2343807" cy="1618593"/>
          </a:xfrm>
          <a:prstGeom prst="wedgeRectCallout">
            <a:avLst>
              <a:gd name="adj1" fmla="val 19443"/>
              <a:gd name="adj2" fmla="val -1224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There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那儿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7920524" y="4741130"/>
            <a:ext cx="2343807" cy="1618593"/>
          </a:xfrm>
          <a:prstGeom prst="wedgeRectCallout">
            <a:avLst>
              <a:gd name="adj1" fmla="val -577"/>
              <a:gd name="adj2" fmla="val -12390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>
                <a:solidFill>
                  <a:schemeClr val="tx1"/>
                </a:solidFill>
              </a:rPr>
              <a:t>Hurt 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伤害</a:t>
            </a:r>
            <a:endParaRPr lang="en-US" altLang="zh-CN" sz="36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4752696" y="504635"/>
            <a:ext cx="2562726" cy="1618593"/>
          </a:xfrm>
          <a:prstGeom prst="wedgeRectCallout">
            <a:avLst>
              <a:gd name="adj1" fmla="val -20213"/>
              <a:gd name="adj2" fmla="val 723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Zoo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动物园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1768151" y="504635"/>
            <a:ext cx="2343807" cy="1618593"/>
          </a:xfrm>
          <a:prstGeom prst="wedgeRectCallout">
            <a:avLst>
              <a:gd name="adj1" fmla="val -40617"/>
              <a:gd name="adj2" fmla="val 738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Very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很 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78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5979" y="397042"/>
            <a:ext cx="9504947" cy="745958"/>
          </a:xfrm>
        </p:spPr>
        <p:txBody>
          <a:bodyPr/>
          <a:lstStyle/>
          <a:p>
            <a:r>
              <a:rPr lang="en-US" altLang="zh-CN" dirty="0" smtClean="0"/>
              <a:t>Greetings</a:t>
            </a:r>
            <a:r>
              <a:rPr lang="zh-CN" altLang="en-US" dirty="0" smtClean="0"/>
              <a:t> 打招呼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79884"/>
            <a:ext cx="4993105" cy="4632158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sz="3600" dirty="0" smtClean="0"/>
              <a:t>Hi,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Hello</a:t>
            </a:r>
            <a:r>
              <a:rPr lang="zh-CN" altLang="en-US" sz="3600" dirty="0" smtClean="0"/>
              <a:t> 你好</a:t>
            </a:r>
            <a:endParaRPr lang="en-US" altLang="zh-CN" sz="36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CN" sz="3600" dirty="0" smtClean="0"/>
              <a:t>How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are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you</a:t>
            </a:r>
            <a:r>
              <a:rPr lang="zh-CN" altLang="en-US" sz="3600" dirty="0" smtClean="0"/>
              <a:t> 你好吗？</a:t>
            </a:r>
            <a:endParaRPr lang="en-US" altLang="zh-CN" sz="36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CN" sz="3600" dirty="0" smtClean="0"/>
              <a:t>how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are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you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doing</a:t>
            </a:r>
            <a:r>
              <a:rPr lang="zh-CN" altLang="en-US" sz="3600" dirty="0" smtClean="0"/>
              <a:t> </a:t>
            </a:r>
            <a:endParaRPr lang="en-US" altLang="zh-CN" sz="36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CN" sz="3600" dirty="0" smtClean="0"/>
              <a:t>Fine</a:t>
            </a:r>
            <a:r>
              <a:rPr lang="en-US" altLang="zh-CN" sz="3600" dirty="0" smtClean="0"/>
              <a:t>,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how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about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you</a:t>
            </a:r>
            <a:br>
              <a:rPr lang="en-US" altLang="zh-CN" sz="3600" dirty="0" smtClean="0"/>
            </a:br>
            <a:r>
              <a:rPr lang="zh-CN" altLang="en-US" sz="3600" dirty="0" smtClean="0"/>
              <a:t>我很好，你呢</a:t>
            </a:r>
            <a:r>
              <a:rPr lang="zh-CN" altLang="en-US" sz="3600" dirty="0" smtClean="0"/>
              <a:t>？</a:t>
            </a:r>
            <a:endParaRPr lang="en-US" altLang="zh-CN" sz="36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CN" sz="3600" dirty="0" smtClean="0"/>
              <a:t>I</a:t>
            </a:r>
            <a:r>
              <a:rPr lang="zh-CN" altLang="en-US" sz="3600" dirty="0" smtClean="0"/>
              <a:t> </a:t>
            </a:r>
            <a:r>
              <a:rPr lang="en-US" altLang="zh-CN" sz="3600" dirty="0"/>
              <a:t>am</a:t>
            </a:r>
            <a:r>
              <a:rPr lang="zh-CN" altLang="en-US" sz="3600" dirty="0"/>
              <a:t> </a:t>
            </a:r>
            <a:r>
              <a:rPr lang="en-US" altLang="zh-CN" sz="3600" dirty="0"/>
              <a:t>Okay,</a:t>
            </a:r>
            <a:r>
              <a:rPr lang="zh-CN" altLang="en-US" sz="3600" dirty="0"/>
              <a:t> </a:t>
            </a:r>
            <a:r>
              <a:rPr lang="en-US" altLang="zh-CN" sz="3600" dirty="0"/>
              <a:t>Thanks.</a:t>
            </a:r>
            <a:r>
              <a:rPr lang="zh-CN" altLang="en-US" sz="3600" dirty="0"/>
              <a:t> </a:t>
            </a:r>
            <a:r>
              <a:rPr lang="en-US" altLang="zh-CN" sz="3600" dirty="0"/>
              <a:t/>
            </a:r>
            <a:br>
              <a:rPr lang="en-US" altLang="zh-CN" sz="3600" dirty="0"/>
            </a:br>
            <a:r>
              <a:rPr lang="zh-CN" altLang="en-US" sz="3600" dirty="0"/>
              <a:t>我很好，谢谢</a:t>
            </a:r>
            <a:endParaRPr lang="en-US" altLang="zh-CN" sz="36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96524" y="1584157"/>
            <a:ext cx="5193633" cy="40787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600" dirty="0"/>
              <a:t>6</a:t>
            </a:r>
            <a:r>
              <a:rPr lang="en-US" altLang="zh-CN" sz="3600" dirty="0" smtClean="0"/>
              <a:t>.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Good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morning</a:t>
            </a:r>
            <a:r>
              <a:rPr lang="zh-CN" altLang="en-US" sz="3600" dirty="0" smtClean="0"/>
              <a:t> 早上好</a:t>
            </a:r>
            <a:endParaRPr lang="en-US" altLang="zh-CN" sz="3600" dirty="0" smtClean="0"/>
          </a:p>
          <a:p>
            <a:pPr marL="0" indent="0">
              <a:buNone/>
            </a:pPr>
            <a:r>
              <a:rPr lang="en-US" altLang="zh-CN" sz="3600" dirty="0"/>
              <a:t>7</a:t>
            </a:r>
            <a:r>
              <a:rPr lang="en-US" altLang="zh-CN" sz="3600" dirty="0" smtClean="0"/>
              <a:t>.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Good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afternoon</a:t>
            </a:r>
            <a:r>
              <a:rPr lang="zh-CN" altLang="en-US" sz="3600" dirty="0" smtClean="0"/>
              <a:t> 下午好</a:t>
            </a:r>
            <a:endParaRPr lang="en-US" altLang="zh-CN" sz="3600" dirty="0" smtClean="0"/>
          </a:p>
          <a:p>
            <a:pPr marL="0" indent="0">
              <a:buNone/>
            </a:pPr>
            <a:r>
              <a:rPr lang="en-US" altLang="zh-CN" sz="3600" dirty="0"/>
              <a:t>8</a:t>
            </a:r>
            <a:r>
              <a:rPr lang="en-US" altLang="zh-CN" sz="3600" dirty="0" smtClean="0"/>
              <a:t>.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Good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evening</a:t>
            </a:r>
            <a:r>
              <a:rPr lang="zh-CN" altLang="en-US" sz="3600" dirty="0" smtClean="0"/>
              <a:t> 晚上好</a:t>
            </a:r>
            <a:endParaRPr lang="en-US" altLang="zh-CN" sz="3600" dirty="0" smtClean="0"/>
          </a:p>
          <a:p>
            <a:pPr marL="0" indent="0">
              <a:buNone/>
            </a:pPr>
            <a:r>
              <a:rPr lang="en-US" altLang="zh-CN" sz="3600" dirty="0"/>
              <a:t>9</a:t>
            </a:r>
            <a:r>
              <a:rPr lang="en-US" altLang="zh-CN" sz="3600" dirty="0" smtClean="0"/>
              <a:t>.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Good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night</a:t>
            </a:r>
            <a:r>
              <a:rPr lang="zh-CN" altLang="en-US" sz="3600" dirty="0" smtClean="0"/>
              <a:t> 晚安</a:t>
            </a:r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1486627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2" y="348916"/>
            <a:ext cx="9601200" cy="830179"/>
          </a:xfrm>
        </p:spPr>
        <p:txBody>
          <a:bodyPr/>
          <a:lstStyle/>
          <a:p>
            <a:r>
              <a:rPr lang="en-US" altLang="zh-CN" dirty="0" smtClean="0"/>
              <a:t>Ask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</a:t>
            </a:r>
            <a:r>
              <a:rPr lang="zh-CN" altLang="en-US" dirty="0" smtClean="0"/>
              <a:t> </a:t>
            </a:r>
            <a:r>
              <a:rPr lang="en-US" altLang="zh-CN" dirty="0" smtClean="0"/>
              <a:t>help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515979" y="1383631"/>
            <a:ext cx="9396663" cy="407870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sz="3600" dirty="0" smtClean="0"/>
              <a:t>Help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me</a:t>
            </a:r>
            <a:r>
              <a:rPr lang="zh-CN" altLang="en-US" sz="3600" dirty="0" smtClean="0"/>
              <a:t> 救</a:t>
            </a:r>
            <a:r>
              <a:rPr lang="zh-CN" altLang="en-US" sz="3600" dirty="0" smtClean="0"/>
              <a:t>我！</a:t>
            </a:r>
            <a:endParaRPr lang="en-US" altLang="zh-CN" sz="36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CN" sz="3600" dirty="0" smtClean="0"/>
              <a:t>Call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911</a:t>
            </a:r>
            <a:r>
              <a:rPr lang="zh-CN" altLang="en-US" sz="3600" dirty="0" smtClean="0"/>
              <a:t> 打电话给</a:t>
            </a:r>
            <a:r>
              <a:rPr lang="en-US" altLang="zh-CN" sz="3600" dirty="0" smtClean="0"/>
              <a:t>911.</a:t>
            </a:r>
            <a:endParaRPr lang="en-US" altLang="zh-CN" sz="36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CN" sz="3600" dirty="0" smtClean="0"/>
              <a:t>Stop</a:t>
            </a:r>
            <a:r>
              <a:rPr lang="zh-CN" altLang="en-US" sz="3600" dirty="0" smtClean="0"/>
              <a:t> 不要</a:t>
            </a:r>
            <a:r>
              <a:rPr lang="zh-CN" altLang="en-US" sz="3600" dirty="0" smtClean="0"/>
              <a:t>这样</a:t>
            </a:r>
            <a:r>
              <a:rPr lang="en-US" altLang="zh-CN" sz="3600" dirty="0" smtClean="0"/>
              <a:t>!</a:t>
            </a:r>
            <a:endParaRPr lang="en-US" altLang="zh-CN" sz="36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CN" sz="3600" dirty="0" smtClean="0"/>
              <a:t>Someone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is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following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me</a:t>
            </a:r>
            <a:r>
              <a:rPr lang="zh-CN" altLang="en-US" sz="3600" dirty="0" smtClean="0"/>
              <a:t> 有人跟踪</a:t>
            </a:r>
            <a:r>
              <a:rPr lang="zh-CN" altLang="en-US" sz="3600" dirty="0" smtClean="0"/>
              <a:t>我</a:t>
            </a:r>
            <a:r>
              <a:rPr lang="en-US" altLang="zh-CN" sz="3600" dirty="0" smtClean="0"/>
              <a:t>.</a:t>
            </a:r>
            <a:endParaRPr lang="en-US" altLang="zh-CN" sz="36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CN" sz="3600" dirty="0" smtClean="0"/>
              <a:t>Someone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is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trying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to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hurt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me</a:t>
            </a:r>
            <a:r>
              <a:rPr lang="zh-CN" altLang="en-US" sz="3600" dirty="0" smtClean="0"/>
              <a:t> 有人要伤害</a:t>
            </a:r>
            <a:r>
              <a:rPr lang="zh-CN" altLang="en-US" sz="3600" dirty="0" smtClean="0"/>
              <a:t>我</a:t>
            </a:r>
            <a:r>
              <a:rPr lang="en-US" altLang="zh-CN" sz="3600" dirty="0" smtClean="0"/>
              <a:t>.</a:t>
            </a:r>
            <a:endParaRPr lang="en-US" altLang="zh-CN" sz="36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CN" sz="3600" dirty="0" smtClean="0"/>
              <a:t>Call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the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police</a:t>
            </a:r>
            <a:r>
              <a:rPr lang="zh-CN" altLang="en-US" sz="3600" dirty="0" smtClean="0"/>
              <a:t> 给警察</a:t>
            </a:r>
            <a:r>
              <a:rPr lang="zh-CN" altLang="en-US" sz="3600" dirty="0" smtClean="0"/>
              <a:t>打电话</a:t>
            </a:r>
            <a:r>
              <a:rPr lang="en-US" altLang="zh-CN" sz="3600" dirty="0" smtClean="0"/>
              <a:t>!</a:t>
            </a:r>
            <a:endParaRPr lang="en-US" altLang="zh-CN" sz="3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325853" y="179270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49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96" t="25333" r="47231" b="63620"/>
          <a:stretch/>
        </p:blipFill>
        <p:spPr>
          <a:xfrm>
            <a:off x="3783724" y="1524000"/>
            <a:ext cx="5463635" cy="3060501"/>
          </a:xfrm>
        </p:spPr>
      </p:pic>
      <p:sp>
        <p:nvSpPr>
          <p:cNvPr id="5" name="Rectangular Callout 4"/>
          <p:cNvSpPr/>
          <p:nvPr/>
        </p:nvSpPr>
        <p:spPr>
          <a:xfrm>
            <a:off x="1329559" y="4004440"/>
            <a:ext cx="2343807" cy="1618593"/>
          </a:xfrm>
          <a:prstGeom prst="wedgeRectCallout">
            <a:avLst>
              <a:gd name="adj1" fmla="val 81261"/>
              <a:gd name="adj2" fmla="val -5035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Help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帮助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r>
              <a:rPr lang="en-US" altLang="zh-CN" sz="3600" b="1" dirty="0" smtClean="0">
                <a:solidFill>
                  <a:schemeClr val="tx1"/>
                </a:solidFill>
              </a:rPr>
              <a:t>Hello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你好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1329559" y="646385"/>
            <a:ext cx="2343807" cy="1618593"/>
          </a:xfrm>
          <a:prstGeom prst="wedgeRectCallout">
            <a:avLst>
              <a:gd name="adj1" fmla="val 85663"/>
              <a:gd name="adj2" fmla="val 351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We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我们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r>
              <a:rPr lang="en-US" altLang="zh-CN" sz="3600" b="1" dirty="0" smtClean="0">
                <a:solidFill>
                  <a:schemeClr val="tx1"/>
                </a:solidFill>
              </a:rPr>
              <a:t>Me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我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9438290" y="483476"/>
            <a:ext cx="2343807" cy="1618593"/>
          </a:xfrm>
          <a:prstGeom prst="wedgeRectCallout">
            <a:avLst>
              <a:gd name="adj1" fmla="val -69411"/>
              <a:gd name="adj2" fmla="val 762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Live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住  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r>
              <a:rPr lang="en-US" altLang="zh-CN" sz="3600" b="1" dirty="0" smtClean="0">
                <a:solidFill>
                  <a:schemeClr val="tx1"/>
                </a:solidFill>
              </a:rPr>
              <a:t>Lid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盖子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9438290" y="3899337"/>
            <a:ext cx="2448910" cy="1618593"/>
          </a:xfrm>
          <a:prstGeom prst="wedgeRectCallout">
            <a:avLst>
              <a:gd name="adj1" fmla="val -71654"/>
              <a:gd name="adj2" fmla="val -315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Thank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谢谢 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r>
              <a:rPr lang="en-US" altLang="zh-CN" sz="3600" b="1" dirty="0" smtClean="0">
                <a:solidFill>
                  <a:schemeClr val="tx1"/>
                </a:solidFill>
              </a:rPr>
              <a:t>That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那个 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45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6" t="35850" r="47690" b="48777"/>
          <a:stretch/>
        </p:blipFill>
        <p:spPr>
          <a:xfrm>
            <a:off x="4256690" y="441433"/>
            <a:ext cx="4508937" cy="3534031"/>
          </a:xfrm>
        </p:spPr>
      </p:pic>
      <p:sp>
        <p:nvSpPr>
          <p:cNvPr id="6" name="Rectangular Callout 5"/>
          <p:cNvSpPr/>
          <p:nvPr/>
        </p:nvSpPr>
        <p:spPr>
          <a:xfrm>
            <a:off x="9122979" y="441433"/>
            <a:ext cx="2439368" cy="1618593"/>
          </a:xfrm>
          <a:prstGeom prst="wedgeRectCallout">
            <a:avLst>
              <a:gd name="adj1" fmla="val -66721"/>
              <a:gd name="adj2" fmla="val -3801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Four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四  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r>
              <a:rPr lang="en-US" altLang="zh-CN" sz="3600" b="1" dirty="0" smtClean="0">
                <a:solidFill>
                  <a:schemeClr val="tx1"/>
                </a:solidFill>
              </a:rPr>
              <a:t>Call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打电话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1555531" y="441433"/>
            <a:ext cx="2343807" cy="1618593"/>
          </a:xfrm>
          <a:prstGeom prst="wedgeRectCallout">
            <a:avLst>
              <a:gd name="adj1" fmla="val 79019"/>
              <a:gd name="adj2" fmla="val -1853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Large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大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r>
              <a:rPr lang="en-US" altLang="zh-CN" sz="3600" b="1" dirty="0" smtClean="0">
                <a:solidFill>
                  <a:schemeClr val="tx1"/>
                </a:solidFill>
              </a:rPr>
              <a:t>Are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是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540469" y="4508937"/>
            <a:ext cx="2343807" cy="1618593"/>
          </a:xfrm>
          <a:prstGeom prst="wedgeRectCallout">
            <a:avLst>
              <a:gd name="adj1" fmla="val -7528"/>
              <a:gd name="adj2" fmla="val -984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3600" b="1" dirty="0" smtClean="0">
              <a:solidFill>
                <a:schemeClr val="tx1"/>
              </a:solidFill>
            </a:endParaRPr>
          </a:p>
          <a:p>
            <a:r>
              <a:rPr lang="en-US" altLang="zh-CN" sz="3600" b="1" dirty="0" smtClean="0">
                <a:solidFill>
                  <a:schemeClr val="tx1"/>
                </a:solidFill>
              </a:rPr>
              <a:t>Look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看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r>
              <a:rPr lang="en-US" altLang="zh-CN" sz="3600" b="1" dirty="0" smtClean="0">
                <a:solidFill>
                  <a:schemeClr val="tx1"/>
                </a:solidFill>
              </a:rPr>
              <a:t>Good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好  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endParaRPr lang="en-US" altLang="zh-CN" sz="36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1518744" y="3316013"/>
            <a:ext cx="2343807" cy="1618593"/>
          </a:xfrm>
          <a:prstGeom prst="wedgeRectCallout">
            <a:avLst>
              <a:gd name="adj1" fmla="val 93817"/>
              <a:gd name="adj2" fmla="val -12048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Stop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停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r>
              <a:rPr lang="en-US" altLang="zh-CN" sz="3600" b="1" dirty="0" smtClean="0">
                <a:solidFill>
                  <a:schemeClr val="tx1"/>
                </a:solidFill>
              </a:rPr>
              <a:t>Lock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锁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9122978" y="2356871"/>
            <a:ext cx="2595780" cy="1618593"/>
          </a:xfrm>
          <a:prstGeom prst="wedgeRectCallout">
            <a:avLst>
              <a:gd name="adj1" fmla="val -68348"/>
              <a:gd name="adj2" fmla="val -562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Noodle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面条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r>
              <a:rPr lang="en-US" altLang="zh-CN" sz="3600" b="1" dirty="0" smtClean="0">
                <a:solidFill>
                  <a:schemeClr val="tx1"/>
                </a:solidFill>
              </a:rPr>
              <a:t>Two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二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05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9" t="45432" b="48378"/>
          <a:stretch/>
        </p:blipFill>
        <p:spPr>
          <a:xfrm>
            <a:off x="2488682" y="757989"/>
            <a:ext cx="7162040" cy="1431758"/>
          </a:xfrm>
        </p:spPr>
      </p:pic>
      <p:sp>
        <p:nvSpPr>
          <p:cNvPr id="6" name="Rectangular Callout 5"/>
          <p:cNvSpPr/>
          <p:nvPr/>
        </p:nvSpPr>
        <p:spPr>
          <a:xfrm>
            <a:off x="4716603" y="2635603"/>
            <a:ext cx="2562726" cy="1618593"/>
          </a:xfrm>
          <a:prstGeom prst="wedgeRectCallout">
            <a:avLst>
              <a:gd name="adj1" fmla="val 16876"/>
              <a:gd name="adj2" fmla="val -8525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>
                <a:solidFill>
                  <a:schemeClr val="tx1"/>
                </a:solidFill>
              </a:rPr>
              <a:t>Hurt 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伤害</a:t>
            </a:r>
            <a:endParaRPr lang="en-US" altLang="zh-CN" sz="3600" b="1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1732058" y="2635603"/>
            <a:ext cx="2343807" cy="1618593"/>
          </a:xfrm>
          <a:prstGeom prst="wedgeRectCallout">
            <a:avLst>
              <a:gd name="adj1" fmla="val 35870"/>
              <a:gd name="adj2" fmla="val -8599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Son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儿子 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r>
              <a:rPr lang="en-US" altLang="zh-CN" sz="3600" b="1" dirty="0" smtClean="0">
                <a:solidFill>
                  <a:schemeClr val="tx1"/>
                </a:solidFill>
              </a:rPr>
              <a:t>One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一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7884431" y="2635604"/>
            <a:ext cx="2498822" cy="1618593"/>
          </a:xfrm>
          <a:prstGeom prst="wedgeRectCallout">
            <a:avLst>
              <a:gd name="adj1" fmla="val -14437"/>
              <a:gd name="adj2" fmla="val -7930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>
                <a:solidFill>
                  <a:schemeClr val="tx1"/>
                </a:solidFill>
              </a:rPr>
              <a:t>Police</a:t>
            </a:r>
            <a:r>
              <a:rPr lang="zh-CN" altLang="en-US" sz="3600" b="1" dirty="0">
                <a:solidFill>
                  <a:schemeClr val="tx1"/>
                </a:solidFill>
              </a:rPr>
              <a:t> 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警察</a:t>
            </a:r>
            <a:endParaRPr lang="en-US" altLang="zh-CN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96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59" t="25333" b="54608"/>
          <a:stretch/>
        </p:blipFill>
        <p:spPr>
          <a:xfrm>
            <a:off x="3975176" y="389851"/>
            <a:ext cx="4376136" cy="4037826"/>
          </a:xfrm>
        </p:spPr>
      </p:pic>
      <p:sp>
        <p:nvSpPr>
          <p:cNvPr id="6" name="Rectangular Callout 5"/>
          <p:cNvSpPr/>
          <p:nvPr/>
        </p:nvSpPr>
        <p:spPr>
          <a:xfrm>
            <a:off x="1176975" y="4427677"/>
            <a:ext cx="2343807" cy="1618593"/>
          </a:xfrm>
          <a:prstGeom prst="wedgeRectCallout">
            <a:avLst>
              <a:gd name="adj1" fmla="val 87717"/>
              <a:gd name="adj2" fmla="val -12613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Toy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玩具 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1076146" y="2235634"/>
            <a:ext cx="2343807" cy="1618593"/>
          </a:xfrm>
          <a:prstGeom prst="wedgeRectCallout">
            <a:avLst>
              <a:gd name="adj1" fmla="val 96957"/>
              <a:gd name="adj2" fmla="val -7261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Five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五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r>
              <a:rPr lang="en-US" altLang="zh-CN" sz="3600" b="1" dirty="0" smtClean="0">
                <a:solidFill>
                  <a:schemeClr val="tx1"/>
                </a:solidFill>
              </a:rPr>
              <a:t>Nine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九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8510887" y="389851"/>
            <a:ext cx="2498008" cy="1618593"/>
          </a:xfrm>
          <a:prstGeom prst="wedgeRectCallout">
            <a:avLst>
              <a:gd name="adj1" fmla="val -76037"/>
              <a:gd name="adj2" fmla="val -1984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Follow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跟踪 </a:t>
            </a:r>
            <a:endParaRPr lang="en-US" altLang="zh-CN" sz="36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1076146" y="389851"/>
            <a:ext cx="2343807" cy="1618593"/>
          </a:xfrm>
          <a:prstGeom prst="wedgeRectCallout">
            <a:avLst>
              <a:gd name="adj1" fmla="val 92850"/>
              <a:gd name="adj2" fmla="val -1389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Eight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八 </a:t>
            </a:r>
            <a:endParaRPr lang="en-US" altLang="zh-CN" sz="36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3562868" y="4855390"/>
            <a:ext cx="2343807" cy="1618593"/>
          </a:xfrm>
          <a:prstGeom prst="wedgeRectCallout">
            <a:avLst>
              <a:gd name="adj1" fmla="val 963"/>
              <a:gd name="adj2" fmla="val -7930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Air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空气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r>
              <a:rPr lang="en-US" altLang="zh-CN" sz="3600" b="1" dirty="0" smtClean="0">
                <a:solidFill>
                  <a:schemeClr val="tx1"/>
                </a:solidFill>
              </a:rPr>
              <a:t>Hair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头发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8510886" y="2254801"/>
            <a:ext cx="2343807" cy="1618593"/>
          </a:xfrm>
          <a:prstGeom prst="wedgeRectCallout">
            <a:avLst>
              <a:gd name="adj1" fmla="val -69364"/>
              <a:gd name="adj2" fmla="val -7187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Loud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大声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6087292" y="4855389"/>
            <a:ext cx="2343807" cy="1618593"/>
          </a:xfrm>
          <a:prstGeom prst="wedgeRectCallout">
            <a:avLst>
              <a:gd name="adj1" fmla="val 10203"/>
              <a:gd name="adj2" fmla="val -770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Tour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旅程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8510886" y="4398577"/>
            <a:ext cx="2343807" cy="1618593"/>
          </a:xfrm>
          <a:prstGeom prst="wedgeRectCallout">
            <a:avLst>
              <a:gd name="adj1" fmla="val -79117"/>
              <a:gd name="adj2" fmla="val -11647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Here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这儿 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0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8" t="51137" r="62273" b="24104"/>
          <a:stretch/>
        </p:blipFill>
        <p:spPr>
          <a:xfrm>
            <a:off x="4836694" y="481262"/>
            <a:ext cx="2490538" cy="4793106"/>
          </a:xfrm>
        </p:spPr>
      </p:pic>
      <p:sp>
        <p:nvSpPr>
          <p:cNvPr id="6" name="Rectangular Callout 5"/>
          <p:cNvSpPr/>
          <p:nvPr/>
        </p:nvSpPr>
        <p:spPr>
          <a:xfrm>
            <a:off x="1864895" y="481262"/>
            <a:ext cx="2536143" cy="1618593"/>
          </a:xfrm>
          <a:prstGeom prst="wedgeRectCallout">
            <a:avLst>
              <a:gd name="adj1" fmla="val 80530"/>
              <a:gd name="adj2" fmla="val -2578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Police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警察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2057232" y="4550976"/>
            <a:ext cx="2343807" cy="1618593"/>
          </a:xfrm>
          <a:prstGeom prst="wedgeRectCallout">
            <a:avLst>
              <a:gd name="adj1" fmla="val 82070"/>
              <a:gd name="adj2" fmla="val -562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Cake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蛋糕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2057231" y="2489494"/>
            <a:ext cx="2343807" cy="1618593"/>
          </a:xfrm>
          <a:prstGeom prst="wedgeRectCallout">
            <a:avLst>
              <a:gd name="adj1" fmla="val 82070"/>
              <a:gd name="adj2" fmla="val -5106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Today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今天</a:t>
            </a:r>
            <a:endParaRPr lang="en-US" altLang="zh-CN" sz="3600" b="1" dirty="0" smtClean="0">
              <a:solidFill>
                <a:schemeClr val="tx1"/>
              </a:solidFill>
            </a:endParaRPr>
          </a:p>
          <a:p>
            <a:r>
              <a:rPr lang="en-US" altLang="zh-CN" sz="3600" b="1" dirty="0" smtClean="0">
                <a:solidFill>
                  <a:schemeClr val="tx1"/>
                </a:solidFill>
              </a:rPr>
              <a:t>Ten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 十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7545124" y="4550976"/>
            <a:ext cx="2343807" cy="1618593"/>
          </a:xfrm>
          <a:prstGeom prst="wedgeRectCallout">
            <a:avLst>
              <a:gd name="adj1" fmla="val -65257"/>
              <a:gd name="adj2" fmla="val -3842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Leg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腿 </a:t>
            </a:r>
            <a:endParaRPr lang="en-US" altLang="zh-CN" sz="36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7545125" y="481262"/>
            <a:ext cx="2343807" cy="1618593"/>
          </a:xfrm>
          <a:prstGeom prst="wedgeRectCallout">
            <a:avLst>
              <a:gd name="adj1" fmla="val -65257"/>
              <a:gd name="adj2" fmla="val -101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Bed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床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7545124" y="2516119"/>
            <a:ext cx="2343807" cy="1618593"/>
          </a:xfrm>
          <a:prstGeom prst="wedgeRectCallout">
            <a:avLst>
              <a:gd name="adj1" fmla="val -65257"/>
              <a:gd name="adj2" fmla="val -339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Door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门 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03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76" t="51015" r="46516" b="23862"/>
          <a:stretch/>
        </p:blipFill>
        <p:spPr>
          <a:xfrm>
            <a:off x="5979694" y="609600"/>
            <a:ext cx="1744579" cy="5642626"/>
          </a:xfrm>
        </p:spPr>
      </p:pic>
      <p:sp>
        <p:nvSpPr>
          <p:cNvPr id="6" name="Rectangular Callout 5"/>
          <p:cNvSpPr/>
          <p:nvPr/>
        </p:nvSpPr>
        <p:spPr>
          <a:xfrm>
            <a:off x="2189747" y="609600"/>
            <a:ext cx="2947541" cy="1618593"/>
          </a:xfrm>
          <a:prstGeom prst="wedgeRectCallout">
            <a:avLst>
              <a:gd name="adj1" fmla="val 85664"/>
              <a:gd name="adj2" fmla="val -274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Mother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母亲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2793480" y="2621616"/>
            <a:ext cx="2343807" cy="1618593"/>
          </a:xfrm>
          <a:prstGeom prst="wedgeRectCallout">
            <a:avLst>
              <a:gd name="adj1" fmla="val 93364"/>
              <a:gd name="adj2" fmla="val -131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Nine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九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2189748" y="4633633"/>
            <a:ext cx="2947540" cy="1618593"/>
          </a:xfrm>
          <a:prstGeom prst="wedgeRectCallout">
            <a:avLst>
              <a:gd name="adj1" fmla="val 84637"/>
              <a:gd name="adj2" fmla="val -272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Morning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早上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019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71" t="51137" r="32596" b="23861"/>
          <a:stretch/>
        </p:blipFill>
        <p:spPr>
          <a:xfrm>
            <a:off x="5438275" y="488726"/>
            <a:ext cx="1600200" cy="5683475"/>
          </a:xfrm>
        </p:spPr>
      </p:pic>
      <p:sp>
        <p:nvSpPr>
          <p:cNvPr id="9" name="Rectangular Callout 8"/>
          <p:cNvSpPr/>
          <p:nvPr/>
        </p:nvSpPr>
        <p:spPr>
          <a:xfrm>
            <a:off x="2793481" y="609600"/>
            <a:ext cx="2343807" cy="1618593"/>
          </a:xfrm>
          <a:prstGeom prst="wedgeRectCallout">
            <a:avLst>
              <a:gd name="adj1" fmla="val 80017"/>
              <a:gd name="adj2" fmla="val -1984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What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什么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2793480" y="2621616"/>
            <a:ext cx="2343807" cy="1618593"/>
          </a:xfrm>
          <a:prstGeom prst="wedgeRectCallout">
            <a:avLst>
              <a:gd name="adj1" fmla="val 70777"/>
              <a:gd name="adj2" fmla="val -1240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Year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年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2793480" y="4633633"/>
            <a:ext cx="2343807" cy="1618593"/>
          </a:xfrm>
          <a:prstGeom prst="wedgeRectCallout">
            <a:avLst>
              <a:gd name="adj1" fmla="val 62563"/>
              <a:gd name="adj2" fmla="val -2653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Light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光 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59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78" t="51014" b="24106"/>
          <a:stretch/>
        </p:blipFill>
        <p:spPr>
          <a:xfrm>
            <a:off x="4812632" y="907703"/>
            <a:ext cx="2913037" cy="4735108"/>
          </a:xfrm>
        </p:spPr>
      </p:pic>
      <p:sp>
        <p:nvSpPr>
          <p:cNvPr id="12" name="Rectangular Callout 11"/>
          <p:cNvSpPr/>
          <p:nvPr/>
        </p:nvSpPr>
        <p:spPr>
          <a:xfrm>
            <a:off x="1894560" y="525379"/>
            <a:ext cx="2343807" cy="1618593"/>
          </a:xfrm>
          <a:prstGeom prst="wedgeRectCallout">
            <a:avLst>
              <a:gd name="adj1" fmla="val 77963"/>
              <a:gd name="adj2" fmla="val 39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Teach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教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1894559" y="2537395"/>
            <a:ext cx="2343807" cy="1618593"/>
          </a:xfrm>
          <a:prstGeom prst="wedgeRectCallout">
            <a:avLst>
              <a:gd name="adj1" fmla="val 83610"/>
              <a:gd name="adj2" fmla="val -1984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Pants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裤子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1894559" y="4549412"/>
            <a:ext cx="2343807" cy="1618593"/>
          </a:xfrm>
          <a:prstGeom prst="wedgeRectCallout">
            <a:avLst>
              <a:gd name="adj1" fmla="val 83097"/>
              <a:gd name="adj2" fmla="val -354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Try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试试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8299934" y="364957"/>
            <a:ext cx="2612708" cy="1618593"/>
          </a:xfrm>
          <a:prstGeom prst="wedgeRectCallout">
            <a:avLst>
              <a:gd name="adj1" fmla="val -83737"/>
              <a:gd name="adj2" fmla="val 232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Orange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桔子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8299933" y="2376973"/>
            <a:ext cx="2612709" cy="1618593"/>
          </a:xfrm>
          <a:prstGeom prst="wedgeRectCallout">
            <a:avLst>
              <a:gd name="adj1" fmla="val -83224"/>
              <a:gd name="adj2" fmla="val -116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Needs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需要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8299933" y="4388990"/>
            <a:ext cx="2343807" cy="1618593"/>
          </a:xfrm>
          <a:prstGeom prst="wedgeRectCallout">
            <a:avLst>
              <a:gd name="adj1" fmla="val -80144"/>
              <a:gd name="adj2" fmla="val -3842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600" b="1" dirty="0" smtClean="0">
                <a:solidFill>
                  <a:schemeClr val="tx1"/>
                </a:solidFill>
              </a:rPr>
              <a:t>Dream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 梦 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4729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4306</TotalTime>
  <Words>225</Words>
  <Application>Microsoft Macintosh PowerPoint</Application>
  <PresentationFormat>Widescreen</PresentationFormat>
  <Paragraphs>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Franklin Gothic Book</vt:lpstr>
      <vt:lpstr>华文楷体</vt:lpstr>
      <vt:lpstr>Crop</vt:lpstr>
      <vt:lpstr>音标和基本对话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Greetings 打招呼</vt:lpstr>
      <vt:lpstr>Ask for help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16</cp:revision>
  <dcterms:created xsi:type="dcterms:W3CDTF">2021-04-22T01:20:46Z</dcterms:created>
  <dcterms:modified xsi:type="dcterms:W3CDTF">2021-04-25T18:06:39Z</dcterms:modified>
</cp:coreProperties>
</file>