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8" r:id="rId3"/>
    <p:sldId id="27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 Yue" initials="LY" lastIdx="1" clrIdx="0">
    <p:extLst>
      <p:ext uri="{19B8F6BF-5375-455C-9EA6-DF929625EA0E}">
        <p15:presenceInfo xmlns:p15="http://schemas.microsoft.com/office/powerpoint/2012/main" userId="S::lyue@aici-sp.com::204f9330-c69b-44b4-87dc-9836b6f3ff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50" autoAdjust="0"/>
    <p:restoredTop sz="94660"/>
  </p:normalViewPr>
  <p:slideViewPr>
    <p:cSldViewPr snapToGrid="0">
      <p:cViewPr varScale="1">
        <p:scale>
          <a:sx n="96" d="100"/>
          <a:sy n="96" d="100"/>
        </p:scale>
        <p:origin x="91"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9T12:50:44.425" idx="1">
    <p:pos x="10" y="10"/>
    <p:text/>
    <p:extLst>
      <p:ext uri="{C676402C-5697-4E1C-873F-D02D1690AC5C}">
        <p15:threadingInfo xmlns:p15="http://schemas.microsoft.com/office/powerpoint/2012/main" timeZoneBias="24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03830-9D36-4357-8C5D-32CF97B60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29B03-4167-4A2A-93B9-2579F791E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48B37F-A9D4-4B1C-A54E-E3280F3F295E}"/>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5" name="Footer Placeholder 4">
            <a:extLst>
              <a:ext uri="{FF2B5EF4-FFF2-40B4-BE49-F238E27FC236}">
                <a16:creationId xmlns:a16="http://schemas.microsoft.com/office/drawing/2014/main" id="{BC6B696C-9361-40E2-9903-A1D5AD586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9612C2-2F3F-4F01-8082-8EF0AD3B6C4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5684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AEEC-70B6-4DFC-80E6-5311DFDFF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C84-A957-483E-830A-408BABE9C1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D883B-6016-4F50-AE8A-A8E47E1E7C00}"/>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5" name="Footer Placeholder 4">
            <a:extLst>
              <a:ext uri="{FF2B5EF4-FFF2-40B4-BE49-F238E27FC236}">
                <a16:creationId xmlns:a16="http://schemas.microsoft.com/office/drawing/2014/main" id="{6FB8F5ED-2987-4342-8044-1A4FA3BDE5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6BE07-66E8-4056-AAEC-840AE118EE0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980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5794ED-5FC8-43BA-987E-EEE1E0BD1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397786-DA49-4CC5-B410-26653EB081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0CCE7-AA84-4499-A605-8CD1B4FDB125}"/>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5" name="Footer Placeholder 4">
            <a:extLst>
              <a:ext uri="{FF2B5EF4-FFF2-40B4-BE49-F238E27FC236}">
                <a16:creationId xmlns:a16="http://schemas.microsoft.com/office/drawing/2014/main" id="{5CCCEE68-A768-430E-9FB7-841BA2302A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E80EF4-25F1-4434-B2A1-7BC2433573A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4019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3DBB-357E-41C0-8505-F57AAB8C9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95F06A-28CA-4E9A-A9B6-723B0E295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8C4D2-B2DB-432B-AEBC-175783C61DB4}"/>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5" name="Footer Placeholder 4">
            <a:extLst>
              <a:ext uri="{FF2B5EF4-FFF2-40B4-BE49-F238E27FC236}">
                <a16:creationId xmlns:a16="http://schemas.microsoft.com/office/drawing/2014/main" id="{B5AC597D-85D1-456C-9127-65D3560A3A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F60E1-7DE8-4B2F-A103-E4459340F762}"/>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203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E6E3F-B6A5-4158-BE18-8BD85D9373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EAA77F-4532-4263-8B06-B7677F61C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829B28-F6DB-46E2-B429-705E5F8B2041}"/>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5" name="Footer Placeholder 4">
            <a:extLst>
              <a:ext uri="{FF2B5EF4-FFF2-40B4-BE49-F238E27FC236}">
                <a16:creationId xmlns:a16="http://schemas.microsoft.com/office/drawing/2014/main" id="{FE5F45F1-F664-4717-B6E6-9690FB1411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22F82-7BFD-4F49-80CA-CA2E33C52C93}"/>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3629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9457-3DBC-44AF-BED6-28AF097106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EE0BB6-DD1B-4DCD-9A4E-9FE2F9C0CE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EDE8FD-9B59-47F4-93B7-0D9F7849FC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572740-0B88-4BB3-9326-A99CBAFA3F34}"/>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6" name="Footer Placeholder 5">
            <a:extLst>
              <a:ext uri="{FF2B5EF4-FFF2-40B4-BE49-F238E27FC236}">
                <a16:creationId xmlns:a16="http://schemas.microsoft.com/office/drawing/2014/main" id="{432E2714-15A5-4DFE-B42D-DD2B90A00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ACB9C-440B-40B5-B092-2116D99525BD}"/>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3267343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04EA6-3B33-458C-A615-133E042F59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E8E6FD-D40D-4F56-B9E0-05AFA164E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61FED-E3B4-4D88-8E9B-B1B583DE04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F1B22-2029-42D7-9987-9D409B1A77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88E14-05F2-475E-A90F-B50ADEB632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3ACEF2-127A-4F41-B420-AFF699E8D416}"/>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8" name="Footer Placeholder 7">
            <a:extLst>
              <a:ext uri="{FF2B5EF4-FFF2-40B4-BE49-F238E27FC236}">
                <a16:creationId xmlns:a16="http://schemas.microsoft.com/office/drawing/2014/main" id="{AB91A6A1-2B71-4B38-BA6A-624B9F16E4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9D4AF0-5EB6-4740-BF7E-DF4D8531D2A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41664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56640-F9B4-4E34-A557-56683F6ECF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CD74D1-063B-4EBF-95AE-C9A672E7C646}"/>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4" name="Footer Placeholder 3">
            <a:extLst>
              <a:ext uri="{FF2B5EF4-FFF2-40B4-BE49-F238E27FC236}">
                <a16:creationId xmlns:a16="http://schemas.microsoft.com/office/drawing/2014/main" id="{54486063-02A8-49CA-9AFF-D668FA3726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60FBE6-E16D-44D8-A6DB-1BCD0CAD9DB5}"/>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988261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9BA9C-669C-4D3F-94A2-679081B6BFEE}"/>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3" name="Footer Placeholder 2">
            <a:extLst>
              <a:ext uri="{FF2B5EF4-FFF2-40B4-BE49-F238E27FC236}">
                <a16:creationId xmlns:a16="http://schemas.microsoft.com/office/drawing/2014/main" id="{7F365A64-A743-4BA3-8990-57DD88AD64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06F2A4-2F05-4655-ADB0-03F4903016F9}"/>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0345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778EF-BA75-430D-B728-E76DFEE3A5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65657-6382-48CA-B2B6-6F97E69E87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D1570-1536-473B-94C9-43A696BDC2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2CD971-E8DD-44FA-9B1E-33D19CBCBC4C}"/>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6" name="Footer Placeholder 5">
            <a:extLst>
              <a:ext uri="{FF2B5EF4-FFF2-40B4-BE49-F238E27FC236}">
                <a16:creationId xmlns:a16="http://schemas.microsoft.com/office/drawing/2014/main" id="{EC9E4145-AE30-4F06-8ED4-1234ED964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400F1-D288-420B-B968-5005E83C9AB7}"/>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197779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402B3-4C89-4F23-8379-8AEA8D0B5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0576D1-3B75-4A48-A412-9D20EF554F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3F43CE-7A7D-4B9F-B950-6BF1FE06F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28F15D-78A8-4286-8075-6F221D37B934}"/>
              </a:ext>
            </a:extLst>
          </p:cNvPr>
          <p:cNvSpPr>
            <a:spLocks noGrp="1"/>
          </p:cNvSpPr>
          <p:nvPr>
            <p:ph type="dt" sz="half" idx="10"/>
          </p:nvPr>
        </p:nvSpPr>
        <p:spPr/>
        <p:txBody>
          <a:bodyPr/>
          <a:lstStyle/>
          <a:p>
            <a:fld id="{DB0A01C3-7B63-41F9-99DE-875C55D50859}" type="datetimeFigureOut">
              <a:rPr lang="en-US" smtClean="0"/>
              <a:t>10/24/2021</a:t>
            </a:fld>
            <a:endParaRPr lang="en-US"/>
          </a:p>
        </p:txBody>
      </p:sp>
      <p:sp>
        <p:nvSpPr>
          <p:cNvPr id="6" name="Footer Placeholder 5">
            <a:extLst>
              <a:ext uri="{FF2B5EF4-FFF2-40B4-BE49-F238E27FC236}">
                <a16:creationId xmlns:a16="http://schemas.microsoft.com/office/drawing/2014/main" id="{47E01447-6461-4C61-9DBE-815B7ED20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A05BC4-D7D2-4894-93D1-7A4B3C701701}"/>
              </a:ext>
            </a:extLst>
          </p:cNvPr>
          <p:cNvSpPr>
            <a:spLocks noGrp="1"/>
          </p:cNvSpPr>
          <p:nvPr>
            <p:ph type="sldNum" sz="quarter" idx="12"/>
          </p:nvPr>
        </p:nvSpPr>
        <p:spPr/>
        <p:txBody>
          <a:bodyPr/>
          <a:lstStyle/>
          <a:p>
            <a:fld id="{DB9E1330-4686-49E3-A0A4-A4A3A28F48A8}" type="slidenum">
              <a:rPr lang="en-US" smtClean="0"/>
              <a:t>‹#›</a:t>
            </a:fld>
            <a:endParaRPr lang="en-US"/>
          </a:p>
        </p:txBody>
      </p:sp>
    </p:spTree>
    <p:extLst>
      <p:ext uri="{BB962C8B-B14F-4D97-AF65-F5344CB8AC3E}">
        <p14:creationId xmlns:p14="http://schemas.microsoft.com/office/powerpoint/2010/main" val="26787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A39B1D-3904-4CE4-8489-677935C00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9B2995C-0052-450F-9E28-CA3E558A1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08FA2-D3A9-4E4E-BD9C-911D1ABCE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A01C3-7B63-41F9-99DE-875C55D50859}" type="datetimeFigureOut">
              <a:rPr lang="en-US" smtClean="0"/>
              <a:t>10/24/2021</a:t>
            </a:fld>
            <a:endParaRPr lang="en-US"/>
          </a:p>
        </p:txBody>
      </p:sp>
      <p:sp>
        <p:nvSpPr>
          <p:cNvPr id="5" name="Footer Placeholder 4">
            <a:extLst>
              <a:ext uri="{FF2B5EF4-FFF2-40B4-BE49-F238E27FC236}">
                <a16:creationId xmlns:a16="http://schemas.microsoft.com/office/drawing/2014/main" id="{622F8869-AC77-41F4-BD3F-96B8F6F5D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6E3CAD-B4A8-458B-A577-2D6B5C91B9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E1330-4686-49E3-A0A4-A4A3A28F48A8}" type="slidenum">
              <a:rPr lang="en-US" smtClean="0"/>
              <a:t>‹#›</a:t>
            </a:fld>
            <a:endParaRPr lang="en-US"/>
          </a:p>
        </p:txBody>
      </p:sp>
    </p:spTree>
    <p:extLst>
      <p:ext uri="{BB962C8B-B14F-4D97-AF65-F5344CB8AC3E}">
        <p14:creationId xmlns:p14="http://schemas.microsoft.com/office/powerpoint/2010/main" val="177667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text, linedrawing&#10;&#10;Description automatically generated">
            <a:extLst>
              <a:ext uri="{FF2B5EF4-FFF2-40B4-BE49-F238E27FC236}">
                <a16:creationId xmlns:a16="http://schemas.microsoft.com/office/drawing/2014/main" id="{8EA13269-CF64-4895-BE71-F3CF8F15EA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338" y="677674"/>
            <a:ext cx="10333368" cy="4891128"/>
          </a:xfrm>
          <a:prstGeom prst="rect">
            <a:avLst/>
          </a:prstGeom>
        </p:spPr>
      </p:pic>
      <p:sp>
        <p:nvSpPr>
          <p:cNvPr id="10" name="TextBox 9">
            <a:extLst>
              <a:ext uri="{FF2B5EF4-FFF2-40B4-BE49-F238E27FC236}">
                <a16:creationId xmlns:a16="http://schemas.microsoft.com/office/drawing/2014/main" id="{67A8B87F-A6B5-49E5-88B3-0324A51A0DA6}"/>
              </a:ext>
            </a:extLst>
          </p:cNvPr>
          <p:cNvSpPr txBox="1"/>
          <p:nvPr/>
        </p:nvSpPr>
        <p:spPr>
          <a:xfrm>
            <a:off x="974035" y="3816627"/>
            <a:ext cx="9687337" cy="2539157"/>
          </a:xfrm>
          <a:prstGeom prst="rect">
            <a:avLst/>
          </a:prstGeom>
          <a:noFill/>
        </p:spPr>
        <p:txBody>
          <a:bodyPr wrap="square">
            <a:spAutoFit/>
          </a:bodyPr>
          <a:lstStyle/>
          <a:p>
            <a:pPr marL="0" marR="0" lvl="0" indent="0" eaLnBrk="1" fontAlgn="base" hangingPunct="1">
              <a:lnSpc>
                <a:spcPct val="90000"/>
              </a:lnSpc>
              <a:spcAft>
                <a:spcPts val="600"/>
              </a:spcAft>
              <a:buClrTx/>
              <a:buSzTx/>
              <a:tabLst/>
            </a:pPr>
            <a:r>
              <a:rPr kumimoji="0" lang="en-US" altLang="en-US" sz="4000" b="1" i="0" u="none" strike="noStrike" cap="none" normalizeH="0" baseline="0" dirty="0">
                <a:ln>
                  <a:noFill/>
                </a:ln>
                <a:effectLst/>
                <a:latin typeface="+mj-lt"/>
                <a:ea typeface="+mj-ea"/>
                <a:cs typeface="+mj-cs"/>
              </a:rPr>
              <a:t>Advanced English Class</a:t>
            </a:r>
          </a:p>
          <a:p>
            <a:pPr marL="0" marR="0" lvl="0" indent="0" eaLnBrk="1" fontAlgn="base" hangingPunct="1">
              <a:lnSpc>
                <a:spcPct val="90000"/>
              </a:lnSpc>
              <a:spcAft>
                <a:spcPts val="600"/>
              </a:spcAft>
              <a:buClrTx/>
              <a:buSzTx/>
              <a:tabLst/>
            </a:pPr>
            <a:r>
              <a:rPr lang="en-US" altLang="en-US" sz="4000" b="1" dirty="0">
                <a:latin typeface="+mj-lt"/>
                <a:ea typeface="+mj-ea"/>
                <a:cs typeface="+mj-cs"/>
              </a:rPr>
              <a:t>October 24</a:t>
            </a:r>
            <a:r>
              <a:rPr kumimoji="0" lang="en-US" altLang="en-US" sz="4000" b="1" i="0" u="none" strike="noStrike" cap="none" normalizeH="0" baseline="0" dirty="0">
                <a:ln>
                  <a:noFill/>
                </a:ln>
                <a:effectLst/>
                <a:latin typeface="+mj-lt"/>
                <a:ea typeface="+mj-ea"/>
                <a:cs typeface="+mj-cs"/>
              </a:rPr>
              <a:t>, 2021</a:t>
            </a:r>
          </a:p>
          <a:p>
            <a:pPr marL="0" marR="0" lvl="0" indent="0" eaLnBrk="1" fontAlgn="base" hangingPunct="1">
              <a:lnSpc>
                <a:spcPct val="90000"/>
              </a:lnSpc>
              <a:spcAft>
                <a:spcPts val="600"/>
              </a:spcAft>
              <a:buClrTx/>
              <a:buSzTx/>
              <a:tabLst/>
            </a:pPr>
            <a:endParaRPr lang="en-US" altLang="en-US" sz="4000" b="1" dirty="0">
              <a:latin typeface="+mj-lt"/>
              <a:ea typeface="+mj-ea"/>
              <a:cs typeface="+mj-cs"/>
            </a:endParaRPr>
          </a:p>
          <a:p>
            <a:pPr marL="0" marR="0" lvl="0" indent="0" eaLnBrk="1" fontAlgn="base" hangingPunct="1">
              <a:lnSpc>
                <a:spcPct val="90000"/>
              </a:lnSpc>
              <a:spcAft>
                <a:spcPts val="600"/>
              </a:spcAft>
              <a:buClrTx/>
              <a:buSzTx/>
              <a:tabLst/>
            </a:pPr>
            <a:endParaRPr kumimoji="0" lang="en-US" altLang="en-US" sz="4000" b="1" i="0" u="none" strike="noStrike" cap="none" normalizeH="0" baseline="0" dirty="0">
              <a:ln>
                <a:noFill/>
              </a:ln>
              <a:effectLst/>
              <a:latin typeface="+mj-lt"/>
              <a:ea typeface="+mj-ea"/>
              <a:cs typeface="+mj-cs"/>
            </a:endParaRPr>
          </a:p>
        </p:txBody>
      </p:sp>
      <p:sp>
        <p:nvSpPr>
          <p:cNvPr id="11" name="TextBox 10">
            <a:extLst>
              <a:ext uri="{FF2B5EF4-FFF2-40B4-BE49-F238E27FC236}">
                <a16:creationId xmlns:a16="http://schemas.microsoft.com/office/drawing/2014/main" id="{3191F4E5-54D2-42C6-B7FF-DE5E9F79C503}"/>
              </a:ext>
            </a:extLst>
          </p:cNvPr>
          <p:cNvSpPr txBox="1"/>
          <p:nvPr/>
        </p:nvSpPr>
        <p:spPr>
          <a:xfrm>
            <a:off x="974035" y="5781676"/>
            <a:ext cx="6579290" cy="461665"/>
          </a:xfrm>
          <a:prstGeom prst="rect">
            <a:avLst/>
          </a:prstGeom>
          <a:noFill/>
        </p:spPr>
        <p:txBody>
          <a:bodyPr wrap="square" rtlCol="0">
            <a:spAutoFit/>
          </a:bodyPr>
          <a:lstStyle/>
          <a:p>
            <a:r>
              <a:rPr lang="en-US" sz="1200" dirty="0"/>
              <a:t>* Compiled by Jessie Jia</a:t>
            </a:r>
          </a:p>
          <a:p>
            <a:r>
              <a:rPr lang="en-US" sz="1200" dirty="0"/>
              <a:t>* The materials included here are for English class practice only.  Please do not distribute.</a:t>
            </a:r>
          </a:p>
        </p:txBody>
      </p:sp>
    </p:spTree>
    <p:extLst>
      <p:ext uri="{BB962C8B-B14F-4D97-AF65-F5344CB8AC3E}">
        <p14:creationId xmlns:p14="http://schemas.microsoft.com/office/powerpoint/2010/main" val="23451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FD1B048-6CDF-4A56-97D4-2698E3F936B4}"/>
              </a:ext>
            </a:extLst>
          </p:cNvPr>
          <p:cNvSpPr>
            <a:spLocks noGrp="1"/>
          </p:cNvSpPr>
          <p:nvPr>
            <p:ph idx="1"/>
          </p:nvPr>
        </p:nvSpPr>
        <p:spPr>
          <a:xfrm>
            <a:off x="838200" y="739471"/>
            <a:ext cx="10515600" cy="5653378"/>
          </a:xfrm>
        </p:spPr>
        <p:txBody>
          <a:bodyPr>
            <a:normAutofit fontScale="85000" lnSpcReduction="20000"/>
          </a:bodyPr>
          <a:lstStyle/>
          <a:p>
            <a:pPr marL="0" indent="0" algn="ctr" fontAlgn="base">
              <a:buNone/>
            </a:pPr>
            <a:r>
              <a:rPr lang="en-US" b="1" i="0" dirty="0">
                <a:solidFill>
                  <a:srgbClr val="201F1E"/>
                </a:solidFill>
                <a:effectLst/>
                <a:latin typeface="Helvetica Neue"/>
              </a:rPr>
              <a:t>Scene1: talking about season change</a:t>
            </a:r>
          </a:p>
          <a:p>
            <a:pPr marL="0" indent="0" algn="l" fontAlgn="base">
              <a:buNone/>
            </a:pPr>
            <a:endParaRPr lang="en-US" b="0" i="0" dirty="0">
              <a:solidFill>
                <a:srgbClr val="201F1E"/>
              </a:solidFill>
              <a:effectLst/>
              <a:latin typeface="Helvetica Neue"/>
            </a:endParaRPr>
          </a:p>
          <a:p>
            <a:pPr marL="0" indent="0" algn="l" fontAlgn="base">
              <a:buNone/>
            </a:pPr>
            <a:r>
              <a:rPr lang="en-US" b="0" i="0" dirty="0">
                <a:solidFill>
                  <a:srgbClr val="201F1E"/>
                </a:solidFill>
                <a:effectLst/>
                <a:latin typeface="Helvetica Neue"/>
              </a:rPr>
              <a:t>A: It's getting really cold lately. You can clearly feel the change of the season.</a:t>
            </a:r>
          </a:p>
          <a:p>
            <a:pPr marL="0" indent="0" algn="l" fontAlgn="base">
              <a:buNone/>
            </a:pPr>
            <a:r>
              <a:rPr lang="en-US" b="0" i="0" dirty="0">
                <a:solidFill>
                  <a:srgbClr val="201F1E"/>
                </a:solidFill>
                <a:effectLst/>
                <a:latin typeface="Helvetica Neue"/>
              </a:rPr>
              <a:t>B: Yeah, Fall is coming, believe it or not. Autumn is my favorite season!</a:t>
            </a:r>
          </a:p>
          <a:p>
            <a:pPr marL="0" indent="0" algn="l" fontAlgn="base">
              <a:buNone/>
            </a:pPr>
            <a:r>
              <a:rPr lang="en-US" b="0" i="0" dirty="0">
                <a:solidFill>
                  <a:srgbClr val="201F1E"/>
                </a:solidFill>
                <a:effectLst/>
                <a:latin typeface="Helvetica Neue"/>
              </a:rPr>
              <a:t>A: Really? It's a beautiful time of the year! Lots of colors. </a:t>
            </a:r>
          </a:p>
          <a:p>
            <a:pPr marL="0" indent="0" algn="l" fontAlgn="base">
              <a:buNone/>
            </a:pPr>
            <a:r>
              <a:rPr lang="en-US" b="0" i="0" dirty="0">
                <a:solidFill>
                  <a:srgbClr val="201F1E"/>
                </a:solidFill>
                <a:effectLst/>
                <a:latin typeface="Helvetica Neue"/>
              </a:rPr>
              <a:t>B: Talking about Fall Colors,  where do you recommend to watch the leaves?</a:t>
            </a:r>
          </a:p>
          <a:p>
            <a:pPr marL="0" indent="0" algn="l" fontAlgn="base">
              <a:buNone/>
            </a:pPr>
            <a:r>
              <a:rPr lang="en-US" b="0" i="0" dirty="0">
                <a:solidFill>
                  <a:srgbClr val="201F1E"/>
                </a:solidFill>
                <a:effectLst/>
                <a:latin typeface="Helvetica Neue"/>
              </a:rPr>
              <a:t>A: Lots of great places nearby, like Shenandoah State park, Harper Ferry, even Burke lake park. You can see beautiful colors.</a:t>
            </a:r>
          </a:p>
          <a:p>
            <a:pPr marL="0" indent="0" algn="l" fontAlgn="base">
              <a:buNone/>
            </a:pPr>
            <a:r>
              <a:rPr lang="en-US" b="0" i="0" dirty="0">
                <a:solidFill>
                  <a:srgbClr val="201F1E"/>
                </a:solidFill>
                <a:effectLst/>
                <a:latin typeface="Helvetica Neue"/>
              </a:rPr>
              <a:t>B: But I haven't seen any significant change of leave colors yet this year.</a:t>
            </a:r>
          </a:p>
          <a:p>
            <a:pPr marL="0" indent="0" algn="l" fontAlgn="base">
              <a:buNone/>
            </a:pPr>
            <a:r>
              <a:rPr lang="en-US" b="0" i="0" dirty="0">
                <a:solidFill>
                  <a:srgbClr val="201F1E"/>
                </a:solidFill>
                <a:effectLst/>
                <a:latin typeface="Helvetica Neue"/>
              </a:rPr>
              <a:t>A: Yeah, it's kind of late this year for leaves to change colors. We might need to wait a little bit more time.</a:t>
            </a:r>
          </a:p>
          <a:p>
            <a:pPr marL="0" indent="0" algn="l" fontAlgn="base">
              <a:buNone/>
            </a:pPr>
            <a:r>
              <a:rPr lang="en-US" b="0" i="0" dirty="0">
                <a:solidFill>
                  <a:srgbClr val="201F1E"/>
                </a:solidFill>
                <a:effectLst/>
                <a:latin typeface="Helvetica Neue"/>
              </a:rPr>
              <a:t>B: Ok, let's wait. Let me know if you want to hang out and we can take some pictures together.</a:t>
            </a:r>
          </a:p>
          <a:p>
            <a:pPr marL="0" indent="0" algn="l" fontAlgn="base">
              <a:buNone/>
            </a:pPr>
            <a:r>
              <a:rPr lang="en-US" b="0" i="0" dirty="0">
                <a:solidFill>
                  <a:srgbClr val="201F1E"/>
                </a:solidFill>
                <a:effectLst/>
                <a:latin typeface="Helvetica Neue"/>
              </a:rPr>
              <a:t>A: Sounds great! </a:t>
            </a:r>
          </a:p>
        </p:txBody>
      </p:sp>
    </p:spTree>
    <p:extLst>
      <p:ext uri="{BB962C8B-B14F-4D97-AF65-F5344CB8AC3E}">
        <p14:creationId xmlns:p14="http://schemas.microsoft.com/office/powerpoint/2010/main" val="1840763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FD1B048-6CDF-4A56-97D4-2698E3F936B4}"/>
              </a:ext>
            </a:extLst>
          </p:cNvPr>
          <p:cNvSpPr>
            <a:spLocks noGrp="1"/>
          </p:cNvSpPr>
          <p:nvPr>
            <p:ph idx="1"/>
          </p:nvPr>
        </p:nvSpPr>
        <p:spPr>
          <a:xfrm>
            <a:off x="838200" y="492981"/>
            <a:ext cx="10515600" cy="6130456"/>
          </a:xfrm>
        </p:spPr>
        <p:txBody>
          <a:bodyPr>
            <a:normAutofit fontScale="85000" lnSpcReduction="20000"/>
          </a:bodyPr>
          <a:lstStyle/>
          <a:p>
            <a:pPr marL="0" indent="0" algn="ctr" rtl="0" fontAlgn="base">
              <a:buNone/>
            </a:pPr>
            <a:r>
              <a:rPr lang="en-US" b="1" i="0" dirty="0">
                <a:solidFill>
                  <a:srgbClr val="201F1E"/>
                </a:solidFill>
                <a:effectLst/>
                <a:latin typeface="Helvetica Neue"/>
              </a:rPr>
              <a:t>Scene 2: talking about booster shot for Covid-19</a:t>
            </a:r>
          </a:p>
          <a:p>
            <a:pPr marL="0" indent="0" algn="l" fontAlgn="base">
              <a:buNone/>
            </a:pPr>
            <a:endParaRPr lang="en-US" b="0" i="0" dirty="0">
              <a:solidFill>
                <a:srgbClr val="201F1E"/>
              </a:solidFill>
              <a:effectLst/>
              <a:latin typeface="Helvetica Neue"/>
            </a:endParaRPr>
          </a:p>
          <a:p>
            <a:pPr marL="0" indent="0" algn="l" fontAlgn="base">
              <a:buNone/>
            </a:pPr>
            <a:r>
              <a:rPr lang="en-US" b="0" i="0" dirty="0">
                <a:solidFill>
                  <a:srgbClr val="201F1E"/>
                </a:solidFill>
                <a:effectLst/>
                <a:latin typeface="Helvetica Neue"/>
              </a:rPr>
              <a:t>A: I heard people are taking booster shot already. Are you planning to take it? Did you take Pfizer?</a:t>
            </a:r>
          </a:p>
          <a:p>
            <a:pPr marL="0" indent="0" algn="l" fontAlgn="base">
              <a:buNone/>
            </a:pPr>
            <a:r>
              <a:rPr lang="en-US" b="0" i="0" dirty="0">
                <a:solidFill>
                  <a:srgbClr val="201F1E"/>
                </a:solidFill>
                <a:effectLst/>
                <a:latin typeface="Helvetica Neue"/>
              </a:rPr>
              <a:t>B: Yes, I did take Pfizer shot. I'm still thinking about whether to take the booster shot or not. It looks like that we have to take it.</a:t>
            </a:r>
          </a:p>
          <a:p>
            <a:pPr marL="0" indent="0" algn="l" fontAlgn="base">
              <a:buNone/>
            </a:pPr>
            <a:r>
              <a:rPr lang="en-US" b="0" i="0" dirty="0">
                <a:solidFill>
                  <a:srgbClr val="201F1E"/>
                </a:solidFill>
                <a:effectLst/>
                <a:latin typeface="Helvetica Neue"/>
              </a:rPr>
              <a:t>A: I heard the protection rate at the end of the 6-month after you take the Pfizer shot is less than10%.</a:t>
            </a:r>
          </a:p>
          <a:p>
            <a:pPr marL="0" indent="0" algn="l" fontAlgn="base">
              <a:buNone/>
            </a:pPr>
            <a:r>
              <a:rPr lang="en-US" b="0" i="0" dirty="0">
                <a:solidFill>
                  <a:srgbClr val="201F1E"/>
                </a:solidFill>
                <a:effectLst/>
                <a:latin typeface="Helvetica Neue"/>
              </a:rPr>
              <a:t>B: Yes, I heard the same, plus what said in the news, I think I'll take it. But want to wait a little bit to see people's reactions first.</a:t>
            </a:r>
          </a:p>
          <a:p>
            <a:pPr marL="0" indent="0" algn="l" fontAlgn="base">
              <a:buNone/>
            </a:pPr>
            <a:r>
              <a:rPr lang="en-US" b="0" i="0" dirty="0">
                <a:solidFill>
                  <a:srgbClr val="201F1E"/>
                </a:solidFill>
                <a:effectLst/>
                <a:latin typeface="Helvetica Neue"/>
              </a:rPr>
              <a:t>A: That makes sense. I had terrible experience last time. I had fever for 3 days and my body ached after the second shot.</a:t>
            </a:r>
          </a:p>
          <a:p>
            <a:pPr marL="0" indent="0" algn="l" fontAlgn="base">
              <a:buNone/>
            </a:pPr>
            <a:r>
              <a:rPr lang="en-US" b="0" i="0" dirty="0">
                <a:solidFill>
                  <a:srgbClr val="201F1E"/>
                </a:solidFill>
                <a:effectLst/>
                <a:latin typeface="Helvetica Neue"/>
              </a:rPr>
              <a:t>B: I heard people say that the second shot has exactly the same content as the first shot. The reason why people have stronger reaction for the second shot is because your body produce immune cells after the first shot. So maybe it means you have a stronger immune system now.</a:t>
            </a:r>
          </a:p>
          <a:p>
            <a:pPr marL="0" indent="0" algn="l" fontAlgn="base">
              <a:buNone/>
            </a:pPr>
            <a:r>
              <a:rPr lang="en-US" b="0" i="0" dirty="0">
                <a:solidFill>
                  <a:srgbClr val="201F1E"/>
                </a:solidFill>
                <a:effectLst/>
                <a:latin typeface="Helvetica Neue"/>
              </a:rPr>
              <a:t>A: I hope so. I really worry about how I'll react to the booster shot.</a:t>
            </a:r>
          </a:p>
          <a:p>
            <a:pPr marL="0" indent="0" algn="l" fontAlgn="base">
              <a:buNone/>
            </a:pPr>
            <a:r>
              <a:rPr lang="en-US" b="0" i="0" dirty="0">
                <a:solidFill>
                  <a:srgbClr val="201F1E"/>
                </a:solidFill>
                <a:effectLst/>
                <a:latin typeface="Helvetica Neue"/>
              </a:rPr>
              <a:t>B: You'll be fine. Take some Tylenol and sleep through it.</a:t>
            </a:r>
          </a:p>
          <a:p>
            <a:endParaRPr lang="en-US" dirty="0"/>
          </a:p>
        </p:txBody>
      </p:sp>
    </p:spTree>
    <p:extLst>
      <p:ext uri="{BB962C8B-B14F-4D97-AF65-F5344CB8AC3E}">
        <p14:creationId xmlns:p14="http://schemas.microsoft.com/office/powerpoint/2010/main" val="4114200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1045</TotalTime>
  <Words>441</Words>
  <Application>Microsoft Office PowerPoint</Application>
  <PresentationFormat>Widescreen</PresentationFormat>
  <Paragraphs>25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Helvetica Neue</vt: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 Yue</dc:creator>
  <cp:lastModifiedBy>Xi Su</cp:lastModifiedBy>
  <cp:revision>76</cp:revision>
  <dcterms:created xsi:type="dcterms:W3CDTF">2021-06-22T22:08:31Z</dcterms:created>
  <dcterms:modified xsi:type="dcterms:W3CDTF">2021-10-25T01:16:07Z</dcterms:modified>
</cp:coreProperties>
</file>