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79" r:id="rId3"/>
    <p:sldId id="280" r:id="rId4"/>
    <p:sldId id="282" r:id="rId5"/>
    <p:sldId id="281" r:id="rId6"/>
    <p:sldId id="27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 Yue" initials="LY" lastIdx="1" clrIdx="0">
    <p:extLst>
      <p:ext uri="{19B8F6BF-5375-455C-9EA6-DF929625EA0E}">
        <p15:presenceInfo xmlns:p15="http://schemas.microsoft.com/office/powerpoint/2012/main" userId="S::lyue@aici-sp.com::204f9330-c69b-44b4-87dc-9836b6f3ff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50" autoAdjust="0"/>
    <p:restoredTop sz="94660"/>
  </p:normalViewPr>
  <p:slideViewPr>
    <p:cSldViewPr snapToGrid="0">
      <p:cViewPr varScale="1">
        <p:scale>
          <a:sx n="91" d="100"/>
          <a:sy n="91" d="100"/>
        </p:scale>
        <p:origin x="7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09T12:50:44.425" idx="1">
    <p:pos x="10" y="10"/>
    <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03830-9D36-4357-8C5D-32CF97B603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E29B03-4167-4A2A-93B9-2579F791E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48B37F-A9D4-4B1C-A54E-E3280F3F295E}"/>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5" name="Footer Placeholder 4">
            <a:extLst>
              <a:ext uri="{FF2B5EF4-FFF2-40B4-BE49-F238E27FC236}">
                <a16:creationId xmlns:a16="http://schemas.microsoft.com/office/drawing/2014/main" id="{BC6B696C-9361-40E2-9903-A1D5AD586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9612C2-2F3F-4F01-8082-8EF0AD3B6C4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5684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8AEEC-70B6-4DFC-80E6-5311DFDFF6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10EC84-A957-483E-830A-408BABE9C1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D883B-6016-4F50-AE8A-A8E47E1E7C00}"/>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5" name="Footer Placeholder 4">
            <a:extLst>
              <a:ext uri="{FF2B5EF4-FFF2-40B4-BE49-F238E27FC236}">
                <a16:creationId xmlns:a16="http://schemas.microsoft.com/office/drawing/2014/main" id="{6FB8F5ED-2987-4342-8044-1A4FA3BDE5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6BE07-66E8-4056-AAEC-840AE118EE0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980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5794ED-5FC8-43BA-987E-EEE1E0BD1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397786-DA49-4CC5-B410-26653EB081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0CCE7-AA84-4499-A605-8CD1B4FDB125}"/>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5" name="Footer Placeholder 4">
            <a:extLst>
              <a:ext uri="{FF2B5EF4-FFF2-40B4-BE49-F238E27FC236}">
                <a16:creationId xmlns:a16="http://schemas.microsoft.com/office/drawing/2014/main" id="{5CCCEE68-A768-430E-9FB7-841BA2302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E80EF4-25F1-4434-B2A1-7BC2433573A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4019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3DBB-357E-41C0-8505-F57AAB8C9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5F06A-28CA-4E9A-A9B6-723B0E295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8C4D2-B2DB-432B-AEBC-175783C61DB4}"/>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5" name="Footer Placeholder 4">
            <a:extLst>
              <a:ext uri="{FF2B5EF4-FFF2-40B4-BE49-F238E27FC236}">
                <a16:creationId xmlns:a16="http://schemas.microsoft.com/office/drawing/2014/main" id="{B5AC597D-85D1-456C-9127-65D3560A3A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F60E1-7DE8-4B2F-A103-E4459340F76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20367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6E3F-B6A5-4158-BE18-8BD85D9373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EAA77F-4532-4263-8B06-B7677F61C9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829B28-F6DB-46E2-B429-705E5F8B2041}"/>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5" name="Footer Placeholder 4">
            <a:extLst>
              <a:ext uri="{FF2B5EF4-FFF2-40B4-BE49-F238E27FC236}">
                <a16:creationId xmlns:a16="http://schemas.microsoft.com/office/drawing/2014/main" id="{FE5F45F1-F664-4717-B6E6-9690FB1411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22F82-7BFD-4F49-80CA-CA2E33C52C93}"/>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36298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9457-3DBC-44AF-BED6-28AF097106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EE0BB6-DD1B-4DCD-9A4E-9FE2F9C0CE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EDE8FD-9B59-47F4-93B7-0D9F7849FC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572740-0B88-4BB3-9326-A99CBAFA3F34}"/>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6" name="Footer Placeholder 5">
            <a:extLst>
              <a:ext uri="{FF2B5EF4-FFF2-40B4-BE49-F238E27FC236}">
                <a16:creationId xmlns:a16="http://schemas.microsoft.com/office/drawing/2014/main" id="{432E2714-15A5-4DFE-B42D-DD2B90A00A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ACB9C-440B-40B5-B092-2116D99525BD}"/>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3267343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04EA6-3B33-458C-A615-133E042F59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E8E6FD-D40D-4F56-B9E0-05AFA164E3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061FED-E3B4-4D88-8E9B-B1B583DE04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F1B22-2029-42D7-9987-9D409B1A77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A88E14-05F2-475E-A90F-B50ADEB632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3ACEF2-127A-4F41-B420-AFF699E8D416}"/>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8" name="Footer Placeholder 7">
            <a:extLst>
              <a:ext uri="{FF2B5EF4-FFF2-40B4-BE49-F238E27FC236}">
                <a16:creationId xmlns:a16="http://schemas.microsoft.com/office/drawing/2014/main" id="{AB91A6A1-2B71-4B38-BA6A-624B9F16E4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9D4AF0-5EB6-4740-BF7E-DF4D8531D2A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41664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56640-F9B4-4E34-A557-56683F6ECF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CD74D1-063B-4EBF-95AE-C9A672E7C646}"/>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4" name="Footer Placeholder 3">
            <a:extLst>
              <a:ext uri="{FF2B5EF4-FFF2-40B4-BE49-F238E27FC236}">
                <a16:creationId xmlns:a16="http://schemas.microsoft.com/office/drawing/2014/main" id="{54486063-02A8-49CA-9AFF-D668FA3726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60FBE6-E16D-44D8-A6DB-1BCD0CAD9DB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826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79BA9C-669C-4D3F-94A2-679081B6BFEE}"/>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3" name="Footer Placeholder 2">
            <a:extLst>
              <a:ext uri="{FF2B5EF4-FFF2-40B4-BE49-F238E27FC236}">
                <a16:creationId xmlns:a16="http://schemas.microsoft.com/office/drawing/2014/main" id="{7F365A64-A743-4BA3-8990-57DD88AD64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06F2A4-2F05-4655-ADB0-03F4903016F9}"/>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0345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778EF-BA75-430D-B728-E76DFEE3A5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165657-6382-48CA-B2B6-6F97E69E87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7D1570-1536-473B-94C9-43A696BDC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2CD971-E8DD-44FA-9B1E-33D19CBCBC4C}"/>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6" name="Footer Placeholder 5">
            <a:extLst>
              <a:ext uri="{FF2B5EF4-FFF2-40B4-BE49-F238E27FC236}">
                <a16:creationId xmlns:a16="http://schemas.microsoft.com/office/drawing/2014/main" id="{EC9E4145-AE30-4F06-8ED4-1234ED964D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400F1-D288-420B-B968-5005E83C9AB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977792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02B3-4C89-4F23-8379-8AEA8D0B5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0576D1-3B75-4A48-A412-9D20EF554F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3F43CE-7A7D-4B9F-B950-6BF1FE06F8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28F15D-78A8-4286-8075-6F221D37B934}"/>
              </a:ext>
            </a:extLst>
          </p:cNvPr>
          <p:cNvSpPr>
            <a:spLocks noGrp="1"/>
          </p:cNvSpPr>
          <p:nvPr>
            <p:ph type="dt" sz="half" idx="10"/>
          </p:nvPr>
        </p:nvSpPr>
        <p:spPr/>
        <p:txBody>
          <a:bodyPr/>
          <a:lstStyle/>
          <a:p>
            <a:fld id="{DB0A01C3-7B63-41F9-99DE-875C55D50859}" type="datetimeFigureOut">
              <a:rPr lang="en-US" smtClean="0"/>
              <a:t>10/17/21</a:t>
            </a:fld>
            <a:endParaRPr lang="en-US"/>
          </a:p>
        </p:txBody>
      </p:sp>
      <p:sp>
        <p:nvSpPr>
          <p:cNvPr id="6" name="Footer Placeholder 5">
            <a:extLst>
              <a:ext uri="{FF2B5EF4-FFF2-40B4-BE49-F238E27FC236}">
                <a16:creationId xmlns:a16="http://schemas.microsoft.com/office/drawing/2014/main" id="{47E01447-6461-4C61-9DBE-815B7ED203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A05BC4-D7D2-4894-93D1-7A4B3C701701}"/>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7879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A39B1D-3904-4CE4-8489-677935C00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B2995C-0052-450F-9E28-CA3E558A1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08FA2-D3A9-4E4E-BD9C-911D1ABCE2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A01C3-7B63-41F9-99DE-875C55D50859}" type="datetimeFigureOut">
              <a:rPr lang="en-US" smtClean="0"/>
              <a:t>10/17/21</a:t>
            </a:fld>
            <a:endParaRPr lang="en-US"/>
          </a:p>
        </p:txBody>
      </p:sp>
      <p:sp>
        <p:nvSpPr>
          <p:cNvPr id="5" name="Footer Placeholder 4">
            <a:extLst>
              <a:ext uri="{FF2B5EF4-FFF2-40B4-BE49-F238E27FC236}">
                <a16:creationId xmlns:a16="http://schemas.microsoft.com/office/drawing/2014/main" id="{622F8869-AC77-41F4-BD3F-96B8F6F5D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6E3CAD-B4A8-458B-A577-2D6B5C91B9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E1330-4686-49E3-A0A4-A4A3A28F48A8}" type="slidenum">
              <a:rPr lang="en-US" smtClean="0"/>
              <a:t>‹#›</a:t>
            </a:fld>
            <a:endParaRPr lang="en-US"/>
          </a:p>
        </p:txBody>
      </p:sp>
    </p:spTree>
    <p:extLst>
      <p:ext uri="{BB962C8B-B14F-4D97-AF65-F5344CB8AC3E}">
        <p14:creationId xmlns:p14="http://schemas.microsoft.com/office/powerpoint/2010/main" val="177667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 linedrawing&#10;&#10;Description automatically generated">
            <a:extLst>
              <a:ext uri="{FF2B5EF4-FFF2-40B4-BE49-F238E27FC236}">
                <a16:creationId xmlns:a16="http://schemas.microsoft.com/office/drawing/2014/main" id="{8EA13269-CF64-4895-BE71-F3CF8F15EA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338" y="677674"/>
            <a:ext cx="10333368" cy="4891128"/>
          </a:xfrm>
          <a:prstGeom prst="rect">
            <a:avLst/>
          </a:prstGeom>
        </p:spPr>
      </p:pic>
      <p:sp>
        <p:nvSpPr>
          <p:cNvPr id="10" name="TextBox 9">
            <a:extLst>
              <a:ext uri="{FF2B5EF4-FFF2-40B4-BE49-F238E27FC236}">
                <a16:creationId xmlns:a16="http://schemas.microsoft.com/office/drawing/2014/main" id="{67A8B87F-A6B5-49E5-88B3-0324A51A0DA6}"/>
              </a:ext>
            </a:extLst>
          </p:cNvPr>
          <p:cNvSpPr txBox="1"/>
          <p:nvPr/>
        </p:nvSpPr>
        <p:spPr>
          <a:xfrm>
            <a:off x="974035" y="3816627"/>
            <a:ext cx="9687337" cy="2539157"/>
          </a:xfrm>
          <a:prstGeom prst="rect">
            <a:avLst/>
          </a:prstGeom>
          <a:noFill/>
        </p:spPr>
        <p:txBody>
          <a:bodyPr wrap="square">
            <a:spAutoFit/>
          </a:bodyPr>
          <a:lstStyle/>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Advanced English Class</a:t>
            </a:r>
          </a:p>
          <a:p>
            <a:pPr marL="0" marR="0" lvl="0" indent="0" eaLnBrk="1" fontAlgn="base" hangingPunct="1">
              <a:lnSpc>
                <a:spcPct val="90000"/>
              </a:lnSpc>
              <a:spcAft>
                <a:spcPts val="600"/>
              </a:spcAft>
              <a:buClrTx/>
              <a:buSzTx/>
              <a:tabLst/>
            </a:pPr>
            <a:r>
              <a:rPr lang="en-US" altLang="en-US" sz="4000" b="1" dirty="0">
                <a:latin typeface="+mj-lt"/>
                <a:ea typeface="+mj-ea"/>
                <a:cs typeface="+mj-cs"/>
              </a:rPr>
              <a:t>October 17</a:t>
            </a:r>
            <a:r>
              <a:rPr kumimoji="0" lang="en-US" altLang="en-US" sz="4000" b="1" i="0" u="none" strike="noStrike" cap="none" normalizeH="0" baseline="0" dirty="0">
                <a:ln>
                  <a:noFill/>
                </a:ln>
                <a:effectLst/>
                <a:latin typeface="+mj-lt"/>
                <a:ea typeface="+mj-ea"/>
                <a:cs typeface="+mj-cs"/>
              </a:rPr>
              <a:t>, 2021</a:t>
            </a:r>
          </a:p>
          <a:p>
            <a:pPr marL="0" marR="0" lvl="0" indent="0" eaLnBrk="1" fontAlgn="base" hangingPunct="1">
              <a:lnSpc>
                <a:spcPct val="90000"/>
              </a:lnSpc>
              <a:spcAft>
                <a:spcPts val="600"/>
              </a:spcAft>
              <a:buClrTx/>
              <a:buSzTx/>
              <a:tabLst/>
            </a:pPr>
            <a:endParaRPr lang="en-US" altLang="en-US" sz="4000" b="1" dirty="0">
              <a:latin typeface="+mj-lt"/>
              <a:ea typeface="+mj-ea"/>
              <a:cs typeface="+mj-cs"/>
            </a:endParaRPr>
          </a:p>
          <a:p>
            <a:pPr marL="0" marR="0" lvl="0" indent="0" eaLnBrk="1" fontAlgn="base" hangingPunct="1">
              <a:lnSpc>
                <a:spcPct val="90000"/>
              </a:lnSpc>
              <a:spcAft>
                <a:spcPts val="600"/>
              </a:spcAft>
              <a:buClrTx/>
              <a:buSzTx/>
              <a:tabLst/>
            </a:pPr>
            <a:endParaRPr kumimoji="0" lang="en-US" altLang="en-US" sz="4000" b="1" i="0" u="none" strike="noStrike" cap="none" normalizeH="0" baseline="0" dirty="0">
              <a:ln>
                <a:noFill/>
              </a:ln>
              <a:effectLst/>
              <a:latin typeface="+mj-lt"/>
              <a:ea typeface="+mj-ea"/>
              <a:cs typeface="+mj-cs"/>
            </a:endParaRPr>
          </a:p>
        </p:txBody>
      </p:sp>
      <p:sp>
        <p:nvSpPr>
          <p:cNvPr id="11" name="TextBox 10">
            <a:extLst>
              <a:ext uri="{FF2B5EF4-FFF2-40B4-BE49-F238E27FC236}">
                <a16:creationId xmlns:a16="http://schemas.microsoft.com/office/drawing/2014/main" id="{3191F4E5-54D2-42C6-B7FF-DE5E9F79C503}"/>
              </a:ext>
            </a:extLst>
          </p:cNvPr>
          <p:cNvSpPr txBox="1"/>
          <p:nvPr/>
        </p:nvSpPr>
        <p:spPr>
          <a:xfrm>
            <a:off x="974035" y="5781676"/>
            <a:ext cx="6579290" cy="461665"/>
          </a:xfrm>
          <a:prstGeom prst="rect">
            <a:avLst/>
          </a:prstGeom>
          <a:noFill/>
        </p:spPr>
        <p:txBody>
          <a:bodyPr wrap="square" rtlCol="0">
            <a:spAutoFit/>
          </a:bodyPr>
          <a:lstStyle/>
          <a:p>
            <a:r>
              <a:rPr lang="en-US" sz="1200" dirty="0"/>
              <a:t>* Compiled by Jessie Jia</a:t>
            </a:r>
          </a:p>
          <a:p>
            <a:r>
              <a:rPr lang="en-US" sz="1200" dirty="0"/>
              <a:t>* The materials included here are for English class practice only.  Please do not distribute.</a:t>
            </a:r>
          </a:p>
        </p:txBody>
      </p:sp>
    </p:spTree>
    <p:extLst>
      <p:ext uri="{BB962C8B-B14F-4D97-AF65-F5344CB8AC3E}">
        <p14:creationId xmlns:p14="http://schemas.microsoft.com/office/powerpoint/2010/main" val="234518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662152" y="430924"/>
            <a:ext cx="10743134" cy="6032937"/>
          </a:xfrm>
        </p:spPr>
        <p:txBody>
          <a:bodyPr anchor="b">
            <a:normAutofit fontScale="90000"/>
          </a:bodyPr>
          <a:lstStyle/>
          <a:p>
            <a:pPr algn="l">
              <a:lnSpc>
                <a:spcPct val="90000"/>
              </a:lnSpc>
            </a:pPr>
            <a:r>
              <a:rPr lang="en-US" sz="2800" dirty="0"/>
              <a:t>A: Hello, Dr Cha’s office. How can I help you?</a:t>
            </a:r>
            <a:br>
              <a:rPr lang="en-US" sz="2800" dirty="0"/>
            </a:br>
            <a:r>
              <a:rPr lang="en-US" sz="2800" dirty="0"/>
              <a:t>B: Yes, one of my bottom left teeth hurts and I’d like to make an appointment. </a:t>
            </a:r>
            <a:br>
              <a:rPr lang="en-US" sz="2800" dirty="0"/>
            </a:br>
            <a:r>
              <a:rPr lang="en-US" sz="2800" dirty="0"/>
              <a:t>A: Sure. Let me check Dr. Cha’s schedule. Which office you plan to go?</a:t>
            </a:r>
            <a:br>
              <a:rPr lang="en-US" sz="2800" dirty="0"/>
            </a:br>
            <a:r>
              <a:rPr lang="en-US" sz="2800" dirty="0"/>
              <a:t>B: I live close to Tysons’ Corner. </a:t>
            </a:r>
            <a:br>
              <a:rPr lang="en-US" sz="2800" dirty="0"/>
            </a:br>
            <a:r>
              <a:rPr lang="en-US" sz="2800" dirty="0"/>
              <a:t>A: Then it’s our Tyson’s office. I see you’re also due to a teeth clean.</a:t>
            </a:r>
            <a:br>
              <a:rPr lang="en-US" sz="2800" dirty="0"/>
            </a:br>
            <a:r>
              <a:rPr lang="en-US" sz="2800" dirty="0"/>
              <a:t>B: Yes, my insurance covers 2 teeth cleans per year. Can I have my teeth cleaned at the same time?</a:t>
            </a:r>
            <a:br>
              <a:rPr lang="en-US" sz="2800" dirty="0"/>
            </a:br>
            <a:r>
              <a:rPr lang="en-US" sz="2800" dirty="0"/>
              <a:t>A: Of course. How about next Wednesday, October 20</a:t>
            </a:r>
            <a:r>
              <a:rPr lang="en-US" sz="2800" baseline="30000" dirty="0"/>
              <a:t>th</a:t>
            </a:r>
            <a:r>
              <a:rPr lang="en-US" sz="2800" dirty="0"/>
              <a:t>, 9 o'clock in the morning?</a:t>
            </a:r>
            <a:br>
              <a:rPr lang="en-US" sz="2800" dirty="0"/>
            </a:br>
            <a:r>
              <a:rPr lang="en-US" sz="2800" dirty="0"/>
              <a:t>B: That works for me.</a:t>
            </a:r>
            <a:br>
              <a:rPr lang="en-US" sz="2800" dirty="0"/>
            </a:br>
            <a:r>
              <a:rPr lang="en-US" sz="2800" dirty="0"/>
              <a:t>A: Can I have your name and phone number please?</a:t>
            </a:r>
            <a:br>
              <a:rPr lang="en-US" sz="2800" dirty="0"/>
            </a:br>
            <a:r>
              <a:rPr lang="en-US" sz="2800" dirty="0"/>
              <a:t>B: Sure. My name is Jessie Jia and my phone number is 703-123-6789.</a:t>
            </a:r>
            <a:br>
              <a:rPr lang="en-US" sz="2800" dirty="0"/>
            </a:br>
            <a:r>
              <a:rPr lang="en-US" sz="2800" dirty="0"/>
              <a:t>A: Okay, we’ll check your insurance before your appointment. Please check with your insurance to understand your coverage.</a:t>
            </a:r>
            <a:br>
              <a:rPr lang="en-US" sz="2800" dirty="0"/>
            </a:br>
            <a:r>
              <a:rPr lang="en-US" sz="2800" dirty="0"/>
              <a:t>B: Thank you. Will do.</a:t>
            </a:r>
            <a:br>
              <a:rPr lang="en-US" sz="2800" dirty="0"/>
            </a:br>
            <a:r>
              <a:rPr lang="en-US" sz="2800" dirty="0"/>
              <a:t>A: You’re all set. See you next Wednesday. Have a nice day.</a:t>
            </a:r>
            <a:br>
              <a:rPr lang="en-US" sz="2800" dirty="0"/>
            </a:br>
            <a:r>
              <a:rPr lang="en-US" sz="2800" dirty="0"/>
              <a:t>B: Thank you! You too.</a:t>
            </a:r>
            <a:br>
              <a:rPr lang="en-US" sz="2800" dirty="0"/>
            </a:br>
            <a:br>
              <a:rPr lang="en-US" sz="1600" dirty="0"/>
            </a:br>
            <a:endParaRPr lang="en-US" sz="1600" dirty="0"/>
          </a:p>
        </p:txBody>
      </p:sp>
    </p:spTree>
    <p:extLst>
      <p:ext uri="{BB962C8B-B14F-4D97-AF65-F5344CB8AC3E}">
        <p14:creationId xmlns:p14="http://schemas.microsoft.com/office/powerpoint/2010/main" val="825213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609600" y="546539"/>
            <a:ext cx="10795686" cy="6190592"/>
          </a:xfrm>
        </p:spPr>
        <p:txBody>
          <a:bodyPr anchor="b">
            <a:normAutofit fontScale="90000"/>
          </a:bodyPr>
          <a:lstStyle/>
          <a:p>
            <a:pPr algn="l"/>
            <a:r>
              <a:rPr lang="en-US" sz="2800" dirty="0"/>
              <a:t>A: Hi, I need to apply for a loan to get a car. Is this the right place?</a:t>
            </a:r>
            <a:br>
              <a:rPr lang="en-US" sz="2800" dirty="0"/>
            </a:br>
            <a:r>
              <a:rPr lang="en-US" sz="2800" dirty="0"/>
              <a:t>B: Yes, please sit down. I’ll get one of our consultants to help you. </a:t>
            </a:r>
            <a:br>
              <a:rPr lang="en-US" sz="2800" dirty="0"/>
            </a:br>
            <a:r>
              <a:rPr lang="en-US" sz="2800" dirty="0"/>
              <a:t>C: Hi, I’m Linda. Nice to meet you. Please come to my office.</a:t>
            </a:r>
            <a:br>
              <a:rPr lang="en-US" sz="2800" dirty="0"/>
            </a:br>
            <a:r>
              <a:rPr lang="en-US" sz="2800" dirty="0"/>
              <a:t>B: Hi Linda, nice to meet you. Thank you.</a:t>
            </a:r>
            <a:br>
              <a:rPr lang="en-US" sz="2800" dirty="0"/>
            </a:br>
            <a:r>
              <a:rPr lang="en-US" sz="2800" dirty="0"/>
              <a:t>C: Please sit down. How can I help you?</a:t>
            </a:r>
            <a:br>
              <a:rPr lang="en-US" sz="2800" dirty="0"/>
            </a:br>
            <a:r>
              <a:rPr lang="en-US" sz="2800" dirty="0"/>
              <a:t>B: I’m interested in a car, Toyota Camry. It costs $35,000. I want to get a loan to pay for it. </a:t>
            </a:r>
            <a:br>
              <a:rPr lang="en-US" sz="2800" dirty="0"/>
            </a:br>
            <a:r>
              <a:rPr lang="en-US" sz="2800" dirty="0"/>
              <a:t>C: I can help you with that. Do you have an account with us?</a:t>
            </a:r>
            <a:br>
              <a:rPr lang="en-US" sz="2800" dirty="0"/>
            </a:br>
            <a:r>
              <a:rPr lang="en-US" sz="2800" dirty="0"/>
              <a:t>B: Yes, I do. </a:t>
            </a:r>
            <a:br>
              <a:rPr lang="en-US" sz="2800" dirty="0"/>
            </a:br>
            <a:r>
              <a:rPr lang="en-US" sz="2800" dirty="0"/>
              <a:t>C: Okay, May I have your name? </a:t>
            </a:r>
            <a:br>
              <a:rPr lang="en-US" sz="2800" dirty="0"/>
            </a:br>
            <a:r>
              <a:rPr lang="en-US" sz="2800" dirty="0"/>
              <a:t>A: Sure. It’s Joe Smith. My address is 1234 Leesburg Highway, Mclean , VA 22182.</a:t>
            </a:r>
            <a:br>
              <a:rPr lang="en-US" sz="2800" dirty="0"/>
            </a:br>
            <a:r>
              <a:rPr lang="en-US" sz="2800" dirty="0"/>
              <a:t>C: : Thank you. Checking. This is what we can do for you. We can loan you $35,000 with APR as low as 1.9%. This will give you a monthly payment of $2300 and you can pay off the loan in 5 years. In addition, you can refinance and skip your next payment. This is a quick loan application and usually get approved quickly. </a:t>
            </a:r>
            <a:br>
              <a:rPr lang="en-US" dirty="0"/>
            </a:br>
            <a:r>
              <a:rPr lang="en-US" sz="2800" dirty="0"/>
              <a:t>A: It sounds like this is exactly what I need. How can I apply for it?</a:t>
            </a:r>
            <a:br>
              <a:rPr lang="en-US" sz="2800" dirty="0"/>
            </a:br>
            <a:r>
              <a:rPr lang="en-US" sz="2800" dirty="0"/>
              <a:t>B: I just need you to fill in this form, then I’ll take care of the rest.</a:t>
            </a:r>
            <a:br>
              <a:rPr lang="en-US" sz="2800" dirty="0"/>
            </a:br>
            <a:br>
              <a:rPr lang="en-US" sz="1600" dirty="0"/>
            </a:br>
            <a:endParaRPr lang="en-US" sz="1600" dirty="0"/>
          </a:p>
        </p:txBody>
      </p:sp>
    </p:spTree>
    <p:extLst>
      <p:ext uri="{BB962C8B-B14F-4D97-AF65-F5344CB8AC3E}">
        <p14:creationId xmlns:p14="http://schemas.microsoft.com/office/powerpoint/2010/main" val="3255635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773722" y="546539"/>
            <a:ext cx="10631563" cy="5572907"/>
          </a:xfrm>
        </p:spPr>
        <p:txBody>
          <a:bodyPr anchor="b">
            <a:normAutofit/>
          </a:bodyPr>
          <a:lstStyle/>
          <a:p>
            <a:pPr algn="l"/>
            <a:r>
              <a:rPr lang="en-US" sz="2800" dirty="0"/>
              <a:t>A: Hi, I need a casher’s check.</a:t>
            </a:r>
            <a:br>
              <a:rPr lang="en-US" sz="2800" dirty="0"/>
            </a:br>
            <a:r>
              <a:rPr lang="en-US" sz="2800" dirty="0"/>
              <a:t>B: Sure. What’s your account number?.</a:t>
            </a:r>
            <a:br>
              <a:rPr lang="en-US" sz="2800" dirty="0"/>
            </a:br>
            <a:r>
              <a:rPr lang="en-US" sz="2800" dirty="0"/>
              <a:t>A: It’s 123456789.</a:t>
            </a:r>
            <a:br>
              <a:rPr lang="en-US" sz="2800" dirty="0"/>
            </a:br>
            <a:r>
              <a:rPr lang="en-US" sz="2800" dirty="0"/>
              <a:t>B: Ok, how much you want the casher's check to be?</a:t>
            </a:r>
            <a:br>
              <a:rPr lang="en-US" sz="2800" dirty="0"/>
            </a:br>
            <a:r>
              <a:rPr lang="en-US" sz="2800" dirty="0"/>
              <a:t>A: $20,000</a:t>
            </a:r>
            <a:br>
              <a:rPr lang="en-US" sz="2800" dirty="0"/>
            </a:br>
            <a:r>
              <a:rPr lang="en-US" sz="2800" dirty="0"/>
              <a:t>B: Is this for business or for personal usage?</a:t>
            </a:r>
            <a:br>
              <a:rPr lang="en-US" sz="2800" dirty="0"/>
            </a:br>
            <a:r>
              <a:rPr lang="en-US" sz="2800" dirty="0"/>
              <a:t>A: Personal. I want to take the check to China.</a:t>
            </a:r>
            <a:br>
              <a:rPr lang="en-US" sz="2800" dirty="0"/>
            </a:br>
            <a:r>
              <a:rPr lang="en-US" sz="2800" dirty="0"/>
              <a:t>B: Ok. You can also transfer the money to China electronically.</a:t>
            </a:r>
            <a:br>
              <a:rPr lang="en-US" sz="2800" dirty="0"/>
            </a:br>
            <a:r>
              <a:rPr lang="en-US" sz="2800" dirty="0"/>
              <a:t>A: Great. What about the exchange rate? Can I transfer RMB yuan to China using US dollars on my account?</a:t>
            </a:r>
            <a:br>
              <a:rPr lang="en-US" sz="2800" dirty="0"/>
            </a:br>
            <a:r>
              <a:rPr lang="en-US" sz="2800" dirty="0"/>
              <a:t>B: Yes, you can. We’ll use the exchange rate on the day you transfer money to convert US dollars to RMB. There will be a fee associate with it depends on the amount of money you transfer to China.</a:t>
            </a:r>
            <a:br>
              <a:rPr lang="en-US" sz="2800" dirty="0"/>
            </a:br>
            <a:endParaRPr lang="en-US" sz="1600" dirty="0"/>
          </a:p>
        </p:txBody>
      </p:sp>
    </p:spTree>
    <p:extLst>
      <p:ext uri="{BB962C8B-B14F-4D97-AF65-F5344CB8AC3E}">
        <p14:creationId xmlns:p14="http://schemas.microsoft.com/office/powerpoint/2010/main" val="2942284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618978" y="546539"/>
            <a:ext cx="10786308" cy="5727652"/>
          </a:xfrm>
        </p:spPr>
        <p:txBody>
          <a:bodyPr anchor="b">
            <a:normAutofit/>
          </a:bodyPr>
          <a:lstStyle/>
          <a:p>
            <a:pPr algn="l"/>
            <a:br>
              <a:rPr lang="en-US" sz="2800" dirty="0"/>
            </a:br>
            <a:r>
              <a:rPr lang="en-US" sz="2800" dirty="0"/>
              <a:t>A: Thank you. Can I transfer $60,000 to China today?</a:t>
            </a:r>
            <a:br>
              <a:rPr lang="en-US" dirty="0"/>
            </a:br>
            <a:r>
              <a:rPr lang="en-US" sz="2800" dirty="0"/>
              <a:t>B: Sure. Do you have the account information in China? Please fill in this form and I can start processing it.</a:t>
            </a:r>
            <a:br>
              <a:rPr lang="en-US" sz="2800" dirty="0"/>
            </a:br>
            <a:r>
              <a:rPr lang="en-US" sz="2800" dirty="0"/>
              <a:t>A: How long does it take?</a:t>
            </a:r>
            <a:br>
              <a:rPr lang="en-US" sz="2800" dirty="0"/>
            </a:br>
            <a:r>
              <a:rPr lang="en-US" sz="2800" dirty="0"/>
              <a:t>B: The money should be in China bank in couple of days. But it’ll take several days for people in China to get it. You can pay the fee now or let the people who accept the money in China to pay for the fee. It’ll just deduct the fee from the amount they receive from you.</a:t>
            </a:r>
            <a:br>
              <a:rPr lang="en-US" sz="2800" dirty="0"/>
            </a:br>
            <a:r>
              <a:rPr lang="en-US" sz="2800" dirty="0"/>
              <a:t>A: ok, got you. I’ll let my relatives in China know about this.</a:t>
            </a:r>
            <a:br>
              <a:rPr lang="en-US" sz="2800" dirty="0"/>
            </a:br>
            <a:br>
              <a:rPr lang="en-US" sz="2800" dirty="0"/>
            </a:br>
            <a:br>
              <a:rPr lang="en-US" sz="1600" dirty="0"/>
            </a:br>
            <a:endParaRPr lang="en-US" sz="1600" dirty="0"/>
          </a:p>
        </p:txBody>
      </p:sp>
    </p:spTree>
    <p:extLst>
      <p:ext uri="{BB962C8B-B14F-4D97-AF65-F5344CB8AC3E}">
        <p14:creationId xmlns:p14="http://schemas.microsoft.com/office/powerpoint/2010/main" val="3776191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574D3A-7DF7-47C9-B0A5-69870BE11D00}"/>
              </a:ext>
            </a:extLst>
          </p:cNvPr>
          <p:cNvSpPr>
            <a:spLocks noGrp="1"/>
          </p:cNvSpPr>
          <p:nvPr>
            <p:ph idx="1"/>
          </p:nvPr>
        </p:nvSpPr>
        <p:spPr>
          <a:xfrm>
            <a:off x="838200" y="133349"/>
            <a:ext cx="10515600" cy="6619875"/>
          </a:xfrm>
        </p:spPr>
        <p:txBody>
          <a:bodyPr>
            <a:noAutofit/>
          </a:bodyPr>
          <a:lstStyle/>
          <a:p>
            <a:pPr marL="0" indent="0" algn="ctr">
              <a:buNone/>
            </a:pPr>
            <a:r>
              <a:rPr lang="en-US" sz="2000" b="1" i="0" dirty="0">
                <a:solidFill>
                  <a:srgbClr val="7B0C00"/>
                </a:solidFill>
                <a:effectLst/>
                <a:latin typeface="Optima-Regular"/>
              </a:rPr>
              <a:t>Quotes on Friendship (Compiled by Sophie Wang)</a:t>
            </a:r>
            <a:endParaRPr lang="zh-CN" altLang="en-US" sz="2000" b="1" i="0" dirty="0">
              <a:solidFill>
                <a:srgbClr val="7B0C00"/>
              </a:solidFill>
              <a:effectLst/>
              <a:latin typeface="Optima-Regular"/>
            </a:endParaRPr>
          </a:p>
          <a:p>
            <a:pPr algn="l">
              <a:buFont typeface="Arial" panose="020B0604020202020204" pitchFamily="34" charset="0"/>
              <a:buChar char="•"/>
            </a:pPr>
            <a:r>
              <a:rPr lang="en-US" sz="1600" b="1" i="0" dirty="0">
                <a:effectLst/>
                <a:latin typeface="Roboto" panose="02000000000000000000" pitchFamily="2" charset="0"/>
              </a:rPr>
              <a:t>Sometimes, being with your best friend, is all the therapy you need. -Unknown</a:t>
            </a:r>
          </a:p>
          <a:p>
            <a:pPr algn="l">
              <a:buFont typeface="Arial" panose="020B0604020202020204" pitchFamily="34" charset="0"/>
              <a:buChar char="•"/>
            </a:pPr>
            <a:r>
              <a:rPr lang="en-US" sz="1600" b="1" i="0" dirty="0">
                <a:effectLst/>
                <a:latin typeface="Roboto" panose="02000000000000000000" pitchFamily="2" charset="0"/>
              </a:rPr>
              <a:t>Keep the ones that heard you when you never said a word. -Unknown</a:t>
            </a:r>
          </a:p>
          <a:p>
            <a:pPr algn="l">
              <a:buFont typeface="Arial" panose="020B0604020202020204" pitchFamily="34" charset="0"/>
              <a:buChar char="•"/>
            </a:pPr>
            <a:r>
              <a:rPr lang="en-US" sz="1600" b="1" i="0" dirty="0">
                <a:effectLst/>
                <a:latin typeface="Roboto" panose="02000000000000000000" pitchFamily="2" charset="0"/>
              </a:rPr>
              <a:t>I would rather walk with a friend in the dark, than alone in the light. -Helen Keller</a:t>
            </a:r>
          </a:p>
          <a:p>
            <a:pPr algn="l">
              <a:buFont typeface="Arial" panose="020B0604020202020204" pitchFamily="34" charset="0"/>
              <a:buChar char="•"/>
            </a:pPr>
            <a:r>
              <a:rPr lang="en-US" sz="1600" b="1" i="0" dirty="0">
                <a:effectLst/>
                <a:latin typeface="Roboto" panose="02000000000000000000" pitchFamily="2" charset="0"/>
              </a:rPr>
              <a:t>A true friend accepts who you are, but also helps you become who you should be. -Unknown</a:t>
            </a:r>
          </a:p>
          <a:p>
            <a:pPr algn="l">
              <a:buFont typeface="Arial" panose="020B0604020202020204" pitchFamily="34" charset="0"/>
              <a:buChar char="•"/>
            </a:pPr>
            <a:r>
              <a:rPr lang="en-US" sz="1600" b="1" i="0" dirty="0">
                <a:effectLst/>
                <a:latin typeface="Roboto" panose="02000000000000000000" pitchFamily="2" charset="0"/>
              </a:rPr>
              <a:t>A friend knows the song in my heart and sings it to me when my memory fails. -Donna Roberts</a:t>
            </a:r>
          </a:p>
          <a:p>
            <a:pPr algn="l">
              <a:buFont typeface="Arial" panose="020B0604020202020204" pitchFamily="34" charset="0"/>
              <a:buChar char="•"/>
            </a:pPr>
            <a:r>
              <a:rPr lang="en-US" sz="1600" b="1" i="0" dirty="0">
                <a:effectLst/>
                <a:latin typeface="Roboto" panose="02000000000000000000" pitchFamily="2" charset="0"/>
              </a:rPr>
              <a:t>Sometimes you meet a person and you just click—you’re comfortable with them, like you’ve known them your whole life, and you don’t have to pretend to be anyone or anything. -Unknown</a:t>
            </a:r>
          </a:p>
          <a:p>
            <a:pPr algn="l">
              <a:buFont typeface="Arial" panose="020B0604020202020204" pitchFamily="34" charset="0"/>
              <a:buChar char="•"/>
            </a:pPr>
            <a:r>
              <a:rPr lang="en-US" sz="1600" b="1" i="0" dirty="0">
                <a:effectLst/>
                <a:latin typeface="Roboto" panose="02000000000000000000" pitchFamily="2" charset="0"/>
              </a:rPr>
              <a:t>Because of you, I laugh a little harder, cry a little less, and smile a lot more. –Unknow</a:t>
            </a:r>
          </a:p>
          <a:p>
            <a:pPr algn="l">
              <a:buFont typeface="Arial" panose="020B0604020202020204" pitchFamily="34" charset="0"/>
              <a:buChar char="•"/>
            </a:pPr>
            <a:r>
              <a:rPr lang="en-US" sz="1600" b="1" i="0" dirty="0">
                <a:effectLst/>
                <a:latin typeface="Roboto" panose="02000000000000000000" pitchFamily="2" charset="0"/>
              </a:rPr>
              <a:t>That’s when I realized what a true friend was. Someone who would always love you—the imperfect you, the confused you, the wrong you—because that is what people are supposed to do. -Unknown</a:t>
            </a:r>
          </a:p>
          <a:p>
            <a:pPr algn="l">
              <a:buFont typeface="Arial" panose="020B0604020202020204" pitchFamily="34" charset="0"/>
              <a:buChar char="•"/>
            </a:pPr>
            <a:r>
              <a:rPr lang="en-US" sz="1600" b="1" i="0" dirty="0">
                <a:effectLst/>
                <a:latin typeface="Roboto" panose="02000000000000000000" pitchFamily="2" charset="0"/>
              </a:rPr>
              <a:t>What draws people to be friends is that they see the same truth. They share it. -C.S. Lewis</a:t>
            </a:r>
          </a:p>
          <a:p>
            <a:pPr algn="l">
              <a:buFont typeface="Arial" panose="020B0604020202020204" pitchFamily="34" charset="0"/>
              <a:buChar char="•"/>
            </a:pPr>
            <a:r>
              <a:rPr lang="en-US" sz="1600" b="1" i="0" dirty="0">
                <a:effectLst/>
                <a:latin typeface="Roboto" panose="02000000000000000000" pitchFamily="2" charset="0"/>
              </a:rPr>
              <a:t>True friends are like diamonds—bright, beautiful, valuable, and always in style. -Nicole Richie</a:t>
            </a:r>
          </a:p>
          <a:p>
            <a:pPr algn="l">
              <a:buFont typeface="Arial" panose="020B0604020202020204" pitchFamily="34" charset="0"/>
              <a:buChar char="•"/>
            </a:pPr>
            <a:r>
              <a:rPr lang="en-US" sz="1600" b="1" i="0" dirty="0">
                <a:effectLst/>
                <a:latin typeface="Roboto" panose="02000000000000000000" pitchFamily="2" charset="0"/>
              </a:rPr>
              <a:t>A good friend knows all your stories. A best friend helped you create them. -Unknown</a:t>
            </a:r>
          </a:p>
          <a:p>
            <a:pPr algn="l">
              <a:buFont typeface="Arial" panose="020B0604020202020204" pitchFamily="34" charset="0"/>
              <a:buChar char="•"/>
            </a:pPr>
            <a:r>
              <a:rPr lang="en-US" sz="1600" b="1" i="0" dirty="0">
                <a:effectLst/>
                <a:latin typeface="Roboto" panose="02000000000000000000" pitchFamily="2" charset="0"/>
              </a:rPr>
              <a:t>A friend is someone who makes it easy to believe in yourself. -Heidi Wills</a:t>
            </a:r>
          </a:p>
          <a:p>
            <a:pPr algn="l">
              <a:buFont typeface="Arial" panose="020B0604020202020204" pitchFamily="34" charset="0"/>
              <a:buChar char="•"/>
            </a:pPr>
            <a:r>
              <a:rPr lang="en-US" sz="1600" b="1" i="0" dirty="0">
                <a:effectLst/>
                <a:latin typeface="Roboto" panose="02000000000000000000" pitchFamily="2" charset="0"/>
              </a:rPr>
              <a:t>There’s nothing better than a friend, unless it is a friend with chocolate. -Unknown</a:t>
            </a:r>
          </a:p>
          <a:p>
            <a:pPr algn="l">
              <a:buFont typeface="Arial" panose="020B0604020202020204" pitchFamily="34" charset="0"/>
              <a:buChar char="•"/>
            </a:pPr>
            <a:r>
              <a:rPr lang="en-US" sz="1600" b="1" i="0" dirty="0">
                <a:effectLst/>
                <a:latin typeface="Roboto" panose="02000000000000000000" pitchFamily="2" charset="0"/>
              </a:rPr>
              <a:t>Rare as is true love, true friendship is rarer. -Jean de La Fontaine</a:t>
            </a:r>
          </a:p>
          <a:p>
            <a:pPr algn="l">
              <a:buFont typeface="Arial" panose="020B0604020202020204" pitchFamily="34" charset="0"/>
              <a:buChar char="•"/>
            </a:pPr>
            <a:r>
              <a:rPr lang="en-US" sz="1600" b="1" i="0" dirty="0">
                <a:effectLst/>
                <a:latin typeface="Roboto" panose="02000000000000000000" pitchFamily="2" charset="0"/>
              </a:rPr>
              <a:t>Some people arrive and make such a beautiful impact on your life, you can barely remember what life was like without them. -Anna Taylor</a:t>
            </a:r>
          </a:p>
          <a:p>
            <a:pPr algn="l">
              <a:buFont typeface="Arial" panose="020B0604020202020204" pitchFamily="34" charset="0"/>
              <a:buChar char="•"/>
            </a:pPr>
            <a:endParaRPr lang="en-US" sz="1100" b="0" i="0" dirty="0">
              <a:solidFill>
                <a:srgbClr val="757575"/>
              </a:solidFill>
              <a:effectLst/>
              <a:latin typeface="Roboto" panose="02000000000000000000" pitchFamily="2" charset="0"/>
            </a:endParaRPr>
          </a:p>
        </p:txBody>
      </p:sp>
    </p:spTree>
    <p:extLst>
      <p:ext uri="{BB962C8B-B14F-4D97-AF65-F5344CB8AC3E}">
        <p14:creationId xmlns:p14="http://schemas.microsoft.com/office/powerpoint/2010/main" val="1840763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1043</TotalTime>
  <Words>1181</Words>
  <Application>Microsoft Macintosh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Optima-Regular</vt:lpstr>
      <vt:lpstr>Roboto</vt:lpstr>
      <vt:lpstr>Office Theme</vt:lpstr>
      <vt:lpstr>PowerPoint Presentation</vt:lpstr>
      <vt:lpstr>A: Hello, Dr Cha’s office. How can I help you? B: Yes, one of my bottom left teeth hurts and I’d like to make an appointment.  A: Sure. Let me check Dr. Cha’s schedule. Which office you plan to go? B: I live close to Tysons’ Corner.  A: Then it’s our Tyson’s office. I see you’re also due to a teeth clean. B: Yes, my insurance covers 2 teeth cleans per year. Can I have my teeth cleaned at the same time? A: Of course. How about next Wednesday, October 20th, 9 o'clock in the morning? B: That works for me. A: Can I have your name and phone number please? B: Sure. My name is Jessie Jia and my phone number is 703-123-6789. A: Okay, we’ll check your insurance before your appointment. Please check with your insurance to understand your coverage. B: Thank you. Will do. A: You’re all set. See you next Wednesday. Have a nice day. B: Thank you! You too.  </vt:lpstr>
      <vt:lpstr>A: Hi, I need to apply for a loan to get a car. Is this the right place? B: Yes, please sit down. I’ll get one of our consultants to help you.  C: Hi, I’m Linda. Nice to meet you. Please come to my office. B: Hi Linda, nice to meet you. Thank you. C: Please sit down. How can I help you? B: I’m interested in a car, Toyota Camry. It costs $35,000. I want to get a loan to pay for it.  C: I can help you with that. Do you have an account with us? B: Yes, I do.  C: Okay, May I have your name?  A: Sure. It’s Joe Smith. My address is 1234 Leesburg Highway, Mclean , VA 22182. C: : Thank you. Checking. This is what we can do for you. We can loan you $35,000 with APR as low as 1.9%. This will give you a monthly payment of $2300 and you can pay off the loan in 5 years. In addition, you can refinance and skip your next payment. This is a quick loan application and usually get approved quickly.  A: It sounds like this is exactly what I need. How can I apply for it? B: I just need you to fill in this form, then I’ll take care of the rest.  </vt:lpstr>
      <vt:lpstr>A: Hi, I need a casher’s check. B: Sure. What’s your account number?. A: It’s 123456789. B: Ok, how much you want the casher's check to be? A: $20,000 B: Is this for business or for personal usage? A: Personal. I want to take the check to China. B: Ok. You can also transfer the money to China electronically. A: Great. What about the exchange rate? Can I transfer RMB yuan to China using US dollars on my account? B: Yes, you can. We’ll use the exchange rate on the day you transfer money to convert US dollars to RMB. There will be a fee associate with it depends on the amount of money you transfer to China. </vt:lpstr>
      <vt:lpstr> A: Thank you. Can I transfer $60,000 to China today? B: Sure. Do you have the account information in China? Please fill in this form and I can start processing it. A: How long does it take? B: The money should be in China bank in couple of days. But it’ll take several days for people in China to get it. You can pay the fee now or let the people who accept the money in China to pay for the fee. It’ll just deduct the fee from the amount they receive from you. A: ok, got you. I’ll let my relatives in China know about this.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 Yue</dc:creator>
  <cp:lastModifiedBy>Microsoft Office User</cp:lastModifiedBy>
  <cp:revision>75</cp:revision>
  <dcterms:created xsi:type="dcterms:W3CDTF">2021-06-22T22:08:31Z</dcterms:created>
  <dcterms:modified xsi:type="dcterms:W3CDTF">2021-10-18T00:01:21Z</dcterms:modified>
</cp:coreProperties>
</file>