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8a256070b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8a25607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8a256070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8a256070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8a256070b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8a256070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8a256070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8a256070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8a256070b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8a256070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8a256070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8a256070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8a256070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8a256070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08a256070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08a256070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8a256070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8a256070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08a256070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08a256070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8a256070b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8a256070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8a256070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8a256070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8a256070b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8a256070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nn.com/2021/12/15/politics/microsoft-china-iran-log4j/index.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www.cnn.com/style/article/nft-accidentally-bored-ape-sold-intl-scli/index.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nn.com/2021/12/11/weather/severe-weather-tornadoes-saturday/index.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nn.com/2021/12/12/us/california-gun-control-texas-abortion-legal-tactics/index.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cnn.com/2021/12/13/business/rivian-r1t-motortrend-truck-of-the-year/index.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www.cnn.com/2021/12/14/us/cornell-university-covid-cases/index.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nn.com/travel/article/bali-tourism-collapse-2021-intl-hnk/index.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405782"/>
            <a:ext cx="9144000" cy="4331936"/>
          </a:xfrm>
          <a:prstGeom prst="rect">
            <a:avLst/>
          </a:prstGeom>
          <a:noFill/>
          <a:ln>
            <a:noFill/>
          </a:ln>
        </p:spPr>
      </p:pic>
      <p:sp>
        <p:nvSpPr>
          <p:cNvPr id="57" name="Google Shape;57;p13"/>
          <p:cNvSpPr txBox="1"/>
          <p:nvPr/>
        </p:nvSpPr>
        <p:spPr>
          <a:xfrm>
            <a:off x="311700" y="2571750"/>
            <a:ext cx="7681200" cy="1493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4000" b="1">
                <a:solidFill>
                  <a:schemeClr val="dk1"/>
                </a:solidFill>
              </a:rPr>
              <a:t>Advanced English Class</a:t>
            </a:r>
            <a:endParaRPr sz="4000" b="1">
              <a:solidFill>
                <a:schemeClr val="dk1"/>
              </a:solidFill>
            </a:endParaRPr>
          </a:p>
          <a:p>
            <a:pPr marL="0" lvl="0" indent="0" algn="l" rtl="0">
              <a:lnSpc>
                <a:spcPct val="90000"/>
              </a:lnSpc>
              <a:spcBef>
                <a:spcPts val="600"/>
              </a:spcBef>
              <a:spcAft>
                <a:spcPts val="600"/>
              </a:spcAft>
              <a:buNone/>
            </a:pPr>
            <a:r>
              <a:rPr lang="en" sz="4000" b="1">
                <a:solidFill>
                  <a:schemeClr val="dk1"/>
                </a:solidFill>
              </a:rPr>
              <a:t>December 18, 2021</a:t>
            </a:r>
            <a:endParaRPr sz="4000" b="1">
              <a:solidFill>
                <a:schemeClr val="dk1"/>
              </a:solidFill>
            </a:endParaRPr>
          </a:p>
        </p:txBody>
      </p:sp>
      <p:sp>
        <p:nvSpPr>
          <p:cNvPr id="58" name="Google Shape;58;p13"/>
          <p:cNvSpPr txBox="1"/>
          <p:nvPr/>
        </p:nvSpPr>
        <p:spPr>
          <a:xfrm>
            <a:off x="148000" y="4403425"/>
            <a:ext cx="63462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Compiled by Sophie Zhang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 The materials included here are for English class practice only.  Please do not distribute.</a:t>
            </a:r>
            <a:endParaRPr sz="1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990"/>
              <a:buFont typeface="Arial"/>
              <a:buNone/>
            </a:pPr>
            <a:r>
              <a:rPr lang="en" sz="2270">
                <a:solidFill>
                  <a:srgbClr val="4D4D4D"/>
                </a:solidFill>
              </a:rPr>
              <a:t>Microsoft said that international hackers are working to exploit a critical flaw in a widely-used software known as “Log4j.” The software in question logs information for different applications.</a:t>
            </a:r>
            <a:r>
              <a:rPr lang="en" sz="1900">
                <a:solidFill>
                  <a:srgbClr val="4D4D4D"/>
                </a:solidFill>
              </a:rPr>
              <a:t>The Java-based Log4j software is used by organizations around the world to log information in their applications. The vulnerability </a:t>
            </a:r>
            <a:r>
              <a:rPr lang="en" sz="1900">
                <a:solidFill>
                  <a:srgbClr val="006598"/>
                </a:solidFill>
                <a:uFill>
                  <a:noFill/>
                </a:uFill>
                <a:hlinkClick r:id="rId3">
                  <a:extLst>
                    <a:ext uri="{A12FA001-AC4F-418D-AE19-62706E023703}">
                      <ahyp:hlinkClr xmlns:ahyp="http://schemas.microsoft.com/office/drawing/2018/hyperlinkcolor" val="tx"/>
                    </a:ext>
                  </a:extLst>
                </a:hlinkClick>
              </a:rPr>
              <a:t>could affect hundreds of millions of devices around the globe</a:t>
            </a:r>
            <a:r>
              <a:rPr lang="en" sz="1900">
                <a:solidFill>
                  <a:srgbClr val="4D4D4D"/>
                </a:solidFill>
              </a:rPr>
              <a:t>.</a:t>
            </a:r>
            <a:endParaRPr sz="3270">
              <a:solidFill>
                <a:srgbClr val="4D4D4D"/>
              </a:solidFill>
            </a:endParaRPr>
          </a:p>
          <a:p>
            <a:pPr marL="0" lvl="0" indent="0" algn="l" rtl="0">
              <a:spcBef>
                <a:spcPts val="400"/>
              </a:spcBef>
              <a:spcAft>
                <a:spcPts val="0"/>
              </a:spcAft>
              <a:buSzPts val="990"/>
              <a:buNone/>
            </a:pPr>
            <a:endParaRPr sz="3920"/>
          </a:p>
        </p:txBody>
      </p:sp>
      <p:pic>
        <p:nvPicPr>
          <p:cNvPr id="112" name="Google Shape;112;p22"/>
          <p:cNvPicPr preferRelativeResize="0"/>
          <p:nvPr/>
        </p:nvPicPr>
        <p:blipFill>
          <a:blip r:embed="rId4">
            <a:alphaModFix/>
          </a:blip>
          <a:stretch>
            <a:fillRect/>
          </a:stretch>
        </p:blipFill>
        <p:spPr>
          <a:xfrm>
            <a:off x="4706050" y="2886275"/>
            <a:ext cx="3374000" cy="1897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30000"/>
              </a:lnSpc>
              <a:spcBef>
                <a:spcPts val="1400"/>
              </a:spcBef>
              <a:spcAft>
                <a:spcPts val="0"/>
              </a:spcAft>
              <a:buClr>
                <a:schemeClr val="dk1"/>
              </a:buClr>
              <a:buSzPct val="45622"/>
              <a:buFont typeface="Arial"/>
              <a:buNone/>
            </a:pPr>
            <a:r>
              <a:rPr lang="en" sz="2411">
                <a:solidFill>
                  <a:srgbClr val="4D4D4D"/>
                </a:solidFill>
              </a:rPr>
              <a:t>A digital art NFT recently commanded attention when it was accidentally sold for $2,844 — nearly $280,000 under its estimated value.  </a:t>
            </a:r>
            <a:r>
              <a:rPr lang="en" sz="2311">
                <a:solidFill>
                  <a:srgbClr val="4D4D4D"/>
                </a:solidFill>
              </a:rPr>
              <a:t> </a:t>
            </a:r>
            <a:r>
              <a:rPr lang="en" sz="2311">
                <a:solidFill>
                  <a:srgbClr val="006598"/>
                </a:solidFill>
                <a:uFill>
                  <a:noFill/>
                </a:uFill>
                <a:hlinkClick r:id="rId3">
                  <a:extLst>
                    <a:ext uri="{A12FA001-AC4F-418D-AE19-62706E023703}">
                      <ahyp:hlinkClr xmlns:ahyp="http://schemas.microsoft.com/office/drawing/2018/hyperlinkcolor" val="tx"/>
                    </a:ext>
                  </a:extLst>
                </a:hlinkClick>
              </a:rPr>
              <a:t>NFT stands for “non-fungible token,”</a:t>
            </a:r>
            <a:r>
              <a:rPr lang="en" sz="2311">
                <a:solidFill>
                  <a:srgbClr val="4D4D4D"/>
                </a:solidFill>
              </a:rPr>
              <a:t> and is a type of tradeable, digital art linked to cryptocurrency and blockchain technology.</a:t>
            </a:r>
            <a:endParaRPr sz="2411">
              <a:solidFill>
                <a:srgbClr val="4D4D4D"/>
              </a:solidFill>
            </a:endParaRPr>
          </a:p>
          <a:p>
            <a:pPr marL="0" lvl="0" indent="0" algn="l" rtl="0">
              <a:lnSpc>
                <a:spcPct val="115000"/>
              </a:lnSpc>
              <a:spcBef>
                <a:spcPts val="400"/>
              </a:spcBef>
              <a:spcAft>
                <a:spcPts val="0"/>
              </a:spcAft>
              <a:buClr>
                <a:schemeClr val="dk1"/>
              </a:buClr>
              <a:buSzPct val="100000"/>
              <a:buFont typeface="Arial"/>
              <a:buNone/>
            </a:pPr>
            <a:endParaRPr sz="1100"/>
          </a:p>
          <a:p>
            <a:pPr marL="0" lvl="0" indent="0" algn="l" rtl="0">
              <a:spcBef>
                <a:spcPts val="0"/>
              </a:spcBef>
              <a:spcAft>
                <a:spcPts val="0"/>
              </a:spcAft>
              <a:buNone/>
            </a:pPr>
            <a:endParaRPr/>
          </a:p>
        </p:txBody>
      </p:sp>
      <p:pic>
        <p:nvPicPr>
          <p:cNvPr id="118" name="Google Shape;118;p23"/>
          <p:cNvPicPr preferRelativeResize="0"/>
          <p:nvPr/>
        </p:nvPicPr>
        <p:blipFill>
          <a:blip r:embed="rId4">
            <a:alphaModFix/>
          </a:blip>
          <a:stretch>
            <a:fillRect/>
          </a:stretch>
        </p:blipFill>
        <p:spPr>
          <a:xfrm>
            <a:off x="2894950" y="2571750"/>
            <a:ext cx="3834501" cy="215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Quotes on Teamwork</a:t>
            </a:r>
            <a:endParaRPr/>
          </a:p>
        </p:txBody>
      </p:sp>
      <p:sp>
        <p:nvSpPr>
          <p:cNvPr id="124" name="Google Shape;124;p24"/>
          <p:cNvSpPr txBox="1">
            <a:spLocks noGrp="1"/>
          </p:cNvSpPr>
          <p:nvPr>
            <p:ph type="body" idx="1"/>
          </p:nvPr>
        </p:nvSpPr>
        <p:spPr>
          <a:xfrm>
            <a:off x="311700" y="1152475"/>
            <a:ext cx="8520600" cy="3732000"/>
          </a:xfrm>
          <a:prstGeom prst="rect">
            <a:avLst/>
          </a:prstGeom>
        </p:spPr>
        <p:txBody>
          <a:bodyPr spcFirstLastPara="1" wrap="square" lIns="91425" tIns="91425" rIns="91425" bIns="91425" anchor="t" anchorCtr="0">
            <a:normAutofit fontScale="77500"/>
          </a:bodyPr>
          <a:lstStyle/>
          <a:p>
            <a:pPr marL="0" lvl="0" indent="0" algn="l" rtl="0">
              <a:lnSpc>
                <a:spcPct val="133000"/>
              </a:lnSpc>
              <a:spcBef>
                <a:spcPts val="0"/>
              </a:spcBef>
              <a:spcAft>
                <a:spcPts val="0"/>
              </a:spcAft>
              <a:buClr>
                <a:schemeClr val="dk1"/>
              </a:buClr>
              <a:buSzPct val="48888"/>
              <a:buFont typeface="Arial"/>
              <a:buNone/>
            </a:pPr>
            <a:r>
              <a:rPr lang="en" sz="2250">
                <a:solidFill>
                  <a:srgbClr val="4A5D69"/>
                </a:solidFill>
                <a:highlight>
                  <a:srgbClr val="FFFFFF"/>
                </a:highlight>
              </a:rPr>
              <a:t>Talent wins games, but teamwork and intelligence win championships. </a:t>
            </a:r>
            <a:r>
              <a:rPr lang="en" sz="1500" b="1">
                <a:solidFill>
                  <a:srgbClr val="1F2D35"/>
                </a:solidFill>
                <a:highlight>
                  <a:srgbClr val="FFFFFF"/>
                </a:highlight>
              </a:rPr>
              <a:t>Michael Jordan</a:t>
            </a:r>
            <a:endParaRPr sz="1500" b="1">
              <a:solidFill>
                <a:srgbClr val="1F2D35"/>
              </a:solidFill>
              <a:highlight>
                <a:srgbClr val="FFFFFF"/>
              </a:highlight>
            </a:endParaRPr>
          </a:p>
          <a:p>
            <a:pPr marL="0" lvl="0" indent="0" algn="l" rtl="0">
              <a:lnSpc>
                <a:spcPct val="133000"/>
              </a:lnSpc>
              <a:spcBef>
                <a:spcPts val="1500"/>
              </a:spcBef>
              <a:spcAft>
                <a:spcPts val="0"/>
              </a:spcAft>
              <a:buClr>
                <a:schemeClr val="dk1"/>
              </a:buClr>
              <a:buSzPct val="48888"/>
              <a:buFont typeface="Arial"/>
              <a:buNone/>
            </a:pPr>
            <a:r>
              <a:rPr lang="en" sz="2250">
                <a:solidFill>
                  <a:srgbClr val="4A5D69"/>
                </a:solidFill>
                <a:highlight>
                  <a:srgbClr val="FFFFFF"/>
                </a:highlight>
              </a:rPr>
              <a:t>Coming together is a beginning. Keeping together is progress. Working together is success. </a:t>
            </a:r>
            <a:r>
              <a:rPr lang="en" sz="1500" b="1">
                <a:solidFill>
                  <a:srgbClr val="1F2D35"/>
                </a:solidFill>
                <a:highlight>
                  <a:srgbClr val="FFFFFF"/>
                </a:highlight>
              </a:rPr>
              <a:t>Henry Ford</a:t>
            </a:r>
            <a:endParaRPr sz="1500" b="1">
              <a:solidFill>
                <a:srgbClr val="1F2D35"/>
              </a:solidFill>
              <a:highlight>
                <a:srgbClr val="FFFFFF"/>
              </a:highlight>
            </a:endParaRPr>
          </a:p>
          <a:p>
            <a:pPr marL="0" lvl="0" indent="0" algn="l" rtl="0">
              <a:lnSpc>
                <a:spcPct val="133000"/>
              </a:lnSpc>
              <a:spcBef>
                <a:spcPts val="1500"/>
              </a:spcBef>
              <a:spcAft>
                <a:spcPts val="0"/>
              </a:spcAft>
              <a:buClr>
                <a:schemeClr val="dk1"/>
              </a:buClr>
              <a:buSzPct val="48888"/>
              <a:buFont typeface="Arial"/>
              <a:buNone/>
            </a:pPr>
            <a:r>
              <a:rPr lang="en" sz="2250">
                <a:solidFill>
                  <a:srgbClr val="4A5D69"/>
                </a:solidFill>
                <a:highlight>
                  <a:srgbClr val="FFFFFF"/>
                </a:highlight>
              </a:rPr>
              <a:t>Alone we can do so little, together we can do so much. </a:t>
            </a:r>
            <a:r>
              <a:rPr lang="en" sz="1500" b="1">
                <a:solidFill>
                  <a:srgbClr val="1F2D35"/>
                </a:solidFill>
                <a:highlight>
                  <a:srgbClr val="FFFFFF"/>
                </a:highlight>
              </a:rPr>
              <a:t>Helen Keller</a:t>
            </a:r>
            <a:endParaRPr sz="1500" b="1">
              <a:solidFill>
                <a:srgbClr val="1F2D35"/>
              </a:solidFill>
              <a:highlight>
                <a:srgbClr val="FFFFFF"/>
              </a:highlight>
            </a:endParaRPr>
          </a:p>
          <a:p>
            <a:pPr marL="0" lvl="0" indent="0" algn="l" rtl="0">
              <a:lnSpc>
                <a:spcPct val="133000"/>
              </a:lnSpc>
              <a:spcBef>
                <a:spcPts val="1500"/>
              </a:spcBef>
              <a:spcAft>
                <a:spcPts val="0"/>
              </a:spcAft>
              <a:buClr>
                <a:schemeClr val="dk1"/>
              </a:buClr>
              <a:buSzPct val="48888"/>
              <a:buFont typeface="Arial"/>
              <a:buNone/>
            </a:pPr>
            <a:r>
              <a:rPr lang="en" sz="2250">
                <a:solidFill>
                  <a:srgbClr val="4A5D69"/>
                </a:solidFill>
                <a:highlight>
                  <a:srgbClr val="FFFFFF"/>
                </a:highlight>
              </a:rPr>
              <a:t>I invite everyone to choose forgiveness rather than division, teamwork over personal ambition.”</a:t>
            </a:r>
            <a:endParaRPr sz="2250">
              <a:solidFill>
                <a:srgbClr val="4A5D69"/>
              </a:solidFill>
              <a:highlight>
                <a:srgbClr val="FFFFFF"/>
              </a:highlight>
            </a:endParaRPr>
          </a:p>
          <a:p>
            <a:pPr marL="0" lvl="0" indent="0" algn="l" rtl="0">
              <a:spcBef>
                <a:spcPts val="1500"/>
              </a:spcBef>
              <a:spcAft>
                <a:spcPts val="0"/>
              </a:spcAft>
              <a:buClr>
                <a:schemeClr val="dk1"/>
              </a:buClr>
              <a:buSzPct val="73333"/>
              <a:buFont typeface="Arial"/>
              <a:buNone/>
            </a:pPr>
            <a:r>
              <a:rPr lang="en" sz="1500" b="1">
                <a:solidFill>
                  <a:srgbClr val="1F2D35"/>
                </a:solidFill>
                <a:highlight>
                  <a:srgbClr val="FFFFFF"/>
                </a:highlight>
              </a:rPr>
              <a:t>Jean-Francois Cope</a:t>
            </a:r>
            <a:endParaRPr sz="1500" b="1">
              <a:solidFill>
                <a:srgbClr val="1F2D35"/>
              </a:solidFill>
              <a:highlight>
                <a:srgbClr val="FFFFFF"/>
              </a:highlight>
            </a:endParaRPr>
          </a:p>
          <a:p>
            <a:pPr marL="0" lvl="0" indent="0" algn="l" rtl="0">
              <a:spcBef>
                <a:spcPts val="15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body" idx="1"/>
          </p:nvPr>
        </p:nvSpPr>
        <p:spPr>
          <a:xfrm>
            <a:off x="311700" y="370025"/>
            <a:ext cx="8520600" cy="4198800"/>
          </a:xfrm>
          <a:prstGeom prst="rect">
            <a:avLst/>
          </a:prstGeom>
        </p:spPr>
        <p:txBody>
          <a:bodyPr spcFirstLastPara="1" wrap="square" lIns="91425" tIns="91425" rIns="91425" bIns="91425" anchor="t" anchorCtr="0">
            <a:normAutofit fontScale="92500" lnSpcReduction="10000"/>
          </a:bodyPr>
          <a:lstStyle/>
          <a:p>
            <a:pPr marL="0" lvl="0" indent="0" algn="l" rtl="0">
              <a:lnSpc>
                <a:spcPct val="133000"/>
              </a:lnSpc>
              <a:spcBef>
                <a:spcPts val="0"/>
              </a:spcBef>
              <a:spcAft>
                <a:spcPts val="0"/>
              </a:spcAft>
              <a:buClr>
                <a:schemeClr val="dk1"/>
              </a:buClr>
              <a:buSzPct val="48888"/>
              <a:buFont typeface="Arial"/>
              <a:buNone/>
            </a:pPr>
            <a:r>
              <a:rPr lang="en" sz="2250">
                <a:solidFill>
                  <a:srgbClr val="4A5D69"/>
                </a:solidFill>
                <a:highlight>
                  <a:srgbClr val="FFFFFF"/>
                </a:highlight>
              </a:rPr>
              <a:t>None of us is as smart as all of us. </a:t>
            </a:r>
            <a:r>
              <a:rPr lang="en" sz="1500" b="1">
                <a:solidFill>
                  <a:srgbClr val="1F2D35"/>
                </a:solidFill>
                <a:highlight>
                  <a:srgbClr val="FFFFFF"/>
                </a:highlight>
              </a:rPr>
              <a:t>Ken Blanchard</a:t>
            </a:r>
            <a:endParaRPr sz="1500" b="1">
              <a:solidFill>
                <a:srgbClr val="1F2D35"/>
              </a:solidFill>
              <a:highlight>
                <a:srgbClr val="FFFFFF"/>
              </a:highlight>
            </a:endParaRPr>
          </a:p>
          <a:p>
            <a:pPr marL="0" lvl="0" indent="0" algn="l" rtl="0">
              <a:lnSpc>
                <a:spcPct val="133000"/>
              </a:lnSpc>
              <a:spcBef>
                <a:spcPts val="1500"/>
              </a:spcBef>
              <a:spcAft>
                <a:spcPts val="0"/>
              </a:spcAft>
              <a:buNone/>
            </a:pPr>
            <a:r>
              <a:rPr lang="en" sz="2250">
                <a:solidFill>
                  <a:srgbClr val="4A5D69"/>
                </a:solidFill>
                <a:highlight>
                  <a:srgbClr val="FFFFFF"/>
                </a:highlight>
              </a:rPr>
              <a:t>None of us, including me, ever do great things. But we can all do small things, with great love, and together we can do something wonderful. </a:t>
            </a:r>
            <a:r>
              <a:rPr lang="en" sz="1500" b="1">
                <a:solidFill>
                  <a:srgbClr val="1F2D35"/>
                </a:solidFill>
                <a:highlight>
                  <a:srgbClr val="FFFFFF"/>
                </a:highlight>
              </a:rPr>
              <a:t>Mother Teresa</a:t>
            </a:r>
            <a:endParaRPr sz="1500" b="1">
              <a:solidFill>
                <a:srgbClr val="1F2D35"/>
              </a:solidFill>
              <a:highlight>
                <a:srgbClr val="FFFFFF"/>
              </a:highlight>
            </a:endParaRPr>
          </a:p>
          <a:p>
            <a:pPr marL="0" lvl="0" indent="0" algn="l" rtl="0">
              <a:lnSpc>
                <a:spcPct val="133000"/>
              </a:lnSpc>
              <a:spcBef>
                <a:spcPts val="1500"/>
              </a:spcBef>
              <a:spcAft>
                <a:spcPts val="0"/>
              </a:spcAft>
              <a:buNone/>
            </a:pPr>
            <a:r>
              <a:rPr lang="en" sz="2250">
                <a:solidFill>
                  <a:srgbClr val="4A5D69"/>
                </a:solidFill>
                <a:highlight>
                  <a:srgbClr val="FFFFFF"/>
                </a:highlight>
              </a:rPr>
              <a:t>None of us, including me, ever do great things. But we can all do small things, with great love, and together we can do something wonderful.</a:t>
            </a:r>
            <a:endParaRPr sz="2250">
              <a:solidFill>
                <a:srgbClr val="4A5D69"/>
              </a:solidFill>
              <a:highlight>
                <a:srgbClr val="FFFFFF"/>
              </a:highlight>
            </a:endParaRPr>
          </a:p>
          <a:p>
            <a:pPr marL="0" lvl="0" indent="0" algn="l" rtl="0">
              <a:spcBef>
                <a:spcPts val="1500"/>
              </a:spcBef>
              <a:spcAft>
                <a:spcPts val="0"/>
              </a:spcAft>
              <a:buNone/>
            </a:pPr>
            <a:r>
              <a:rPr lang="en" sz="1500" b="1">
                <a:solidFill>
                  <a:srgbClr val="1F2D35"/>
                </a:solidFill>
                <a:highlight>
                  <a:srgbClr val="FFFFFF"/>
                </a:highlight>
              </a:rPr>
              <a:t>Mother Teresa</a:t>
            </a:r>
            <a:endParaRPr sz="1500" b="1">
              <a:solidFill>
                <a:srgbClr val="1F2D35"/>
              </a:solidFill>
              <a:highlight>
                <a:srgbClr val="FFFFFF"/>
              </a:highlight>
            </a:endParaRPr>
          </a:p>
          <a:p>
            <a:pPr marL="0" lvl="0" indent="0" algn="l" rtl="0">
              <a:lnSpc>
                <a:spcPct val="133000"/>
              </a:lnSpc>
              <a:spcBef>
                <a:spcPts val="1500"/>
              </a:spcBef>
              <a:spcAft>
                <a:spcPts val="0"/>
              </a:spcAft>
              <a:buClr>
                <a:schemeClr val="dk1"/>
              </a:buClr>
              <a:buSzPct val="73333"/>
              <a:buFont typeface="Arial"/>
              <a:buNone/>
            </a:pPr>
            <a:endParaRPr sz="1500" b="1">
              <a:solidFill>
                <a:srgbClr val="1F2D35"/>
              </a:solidFill>
              <a:highlight>
                <a:srgbClr val="FFFFFF"/>
              </a:highlight>
            </a:endParaRPr>
          </a:p>
          <a:p>
            <a:pPr marL="0" lvl="0" indent="0" algn="l" rtl="0">
              <a:spcBef>
                <a:spcPts val="15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800">
                <a:solidFill>
                  <a:schemeClr val="dk1"/>
                </a:solidFill>
              </a:rPr>
              <a:t>Source:</a:t>
            </a:r>
            <a:endParaRPr sz="2800">
              <a:solidFill>
                <a:schemeClr val="dk1"/>
              </a:solidFill>
            </a:endParaRPr>
          </a:p>
          <a:p>
            <a:pPr marL="0" lvl="0" indent="0" algn="l" rtl="0">
              <a:spcBef>
                <a:spcPts val="1200"/>
              </a:spcBef>
              <a:spcAft>
                <a:spcPts val="0"/>
              </a:spcAft>
              <a:buClr>
                <a:schemeClr val="dk1"/>
              </a:buClr>
              <a:buSzPts val="1100"/>
              <a:buFont typeface="Arial"/>
              <a:buNone/>
            </a:pPr>
            <a:r>
              <a:rPr lang="en" sz="2400">
                <a:solidFill>
                  <a:schemeClr val="dk1"/>
                </a:solidFill>
              </a:rPr>
              <a:t>CNN Times Weekly News</a:t>
            </a:r>
            <a:endParaRPr sz="2400">
              <a:solidFill>
                <a:schemeClr val="dk1"/>
              </a:solidFill>
            </a:endParaRPr>
          </a:p>
          <a:p>
            <a:pPr marL="0" lvl="0" indent="0" algn="l" rtl="0">
              <a:spcBef>
                <a:spcPts val="1200"/>
              </a:spcBef>
              <a:spcAft>
                <a:spcPts val="1200"/>
              </a:spcAft>
              <a:buNone/>
            </a:pPr>
            <a:r>
              <a:rPr lang="en" sz="2400">
                <a:solidFill>
                  <a:schemeClr val="dk1"/>
                </a:solidFill>
              </a:rPr>
              <a:t>https://www.goodreads.com/quotes/tag/gratitude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311700" y="319875"/>
            <a:ext cx="8520600" cy="2529300"/>
          </a:xfrm>
          <a:prstGeom prst="rect">
            <a:avLst/>
          </a:prstGeom>
        </p:spPr>
        <p:txBody>
          <a:bodyPr spcFirstLastPara="1" wrap="square" lIns="91425" tIns="91425" rIns="91425" bIns="91425" anchor="t" anchorCtr="0">
            <a:noAutofit/>
          </a:bodyPr>
          <a:lstStyle/>
          <a:p>
            <a:pPr marL="0" lvl="0" indent="0" algn="l" rtl="0">
              <a:lnSpc>
                <a:spcPct val="120000"/>
              </a:lnSpc>
              <a:spcBef>
                <a:spcPts val="1400"/>
              </a:spcBef>
              <a:spcAft>
                <a:spcPts val="0"/>
              </a:spcAft>
              <a:buClr>
                <a:schemeClr val="dk1"/>
              </a:buClr>
              <a:buSzPts val="1100"/>
              <a:buFont typeface="Arial"/>
              <a:buNone/>
            </a:pPr>
            <a:r>
              <a:rPr lang="en" sz="2200">
                <a:solidFill>
                  <a:srgbClr val="4D4D4D"/>
                </a:solidFill>
              </a:rPr>
              <a:t>Kentucky, led by Governor Andy Beshear, is dealing with the aftermath of a series of tornadoes that killed dozens and caused widespread destruction. Several states were affected by the historic and deadly tornadoes that tore through the central and southern US, but </a:t>
            </a:r>
            <a:r>
              <a:rPr lang="en" sz="2200">
                <a:solidFill>
                  <a:srgbClr val="006598"/>
                </a:solidFill>
                <a:uFill>
                  <a:noFill/>
                </a:uFill>
                <a:hlinkClick r:id="rId3">
                  <a:extLst>
                    <a:ext uri="{A12FA001-AC4F-418D-AE19-62706E023703}">
                      <ahyp:hlinkClr xmlns:ahyp="http://schemas.microsoft.com/office/drawing/2018/hyperlinkcolor" val="tx"/>
                    </a:ext>
                  </a:extLst>
                </a:hlinkClick>
              </a:rPr>
              <a:t>Kentucky</a:t>
            </a:r>
            <a:r>
              <a:rPr lang="en" sz="2200">
                <a:solidFill>
                  <a:srgbClr val="4D4D4D"/>
                </a:solidFill>
              </a:rPr>
              <a:t> </a:t>
            </a:r>
            <a:r>
              <a:rPr lang="en" sz="2200">
                <a:solidFill>
                  <a:srgbClr val="006598"/>
                </a:solidFill>
                <a:uFill>
                  <a:noFill/>
                </a:uFill>
                <a:hlinkClick r:id="rId3">
                  <a:extLst>
                    <a:ext uri="{A12FA001-AC4F-418D-AE19-62706E023703}">
                      <ahyp:hlinkClr xmlns:ahyp="http://schemas.microsoft.com/office/drawing/2018/hyperlinkcolor" val="tx"/>
                    </a:ext>
                  </a:extLst>
                </a:hlinkClick>
              </a:rPr>
              <a:t>in particular has seen some of the worst damage</a:t>
            </a:r>
            <a:r>
              <a:rPr lang="en" sz="2200">
                <a:solidFill>
                  <a:srgbClr val="4D4D4D"/>
                </a:solidFill>
              </a:rPr>
              <a:t>.</a:t>
            </a:r>
            <a:endParaRPr sz="3200">
              <a:solidFill>
                <a:srgbClr val="4D4D4D"/>
              </a:solidFill>
            </a:endParaRPr>
          </a:p>
          <a:p>
            <a:pPr marL="0" lvl="0" indent="0" algn="l" rtl="0">
              <a:lnSpc>
                <a:spcPct val="105000"/>
              </a:lnSpc>
              <a:spcBef>
                <a:spcPts val="400"/>
              </a:spcBef>
              <a:spcAft>
                <a:spcPts val="1200"/>
              </a:spcAft>
              <a:buNone/>
            </a:pPr>
            <a:endParaRPr sz="3700"/>
          </a:p>
        </p:txBody>
      </p:sp>
      <p:pic>
        <p:nvPicPr>
          <p:cNvPr id="64" name="Google Shape;64;p14"/>
          <p:cNvPicPr preferRelativeResize="0"/>
          <p:nvPr/>
        </p:nvPicPr>
        <p:blipFill>
          <a:blip r:embed="rId4">
            <a:alphaModFix/>
          </a:blip>
          <a:stretch>
            <a:fillRect/>
          </a:stretch>
        </p:blipFill>
        <p:spPr>
          <a:xfrm>
            <a:off x="2446600" y="2668550"/>
            <a:ext cx="3536933" cy="198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11460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990"/>
              <a:buFont typeface="Arial"/>
              <a:buNone/>
            </a:pPr>
            <a:r>
              <a:rPr lang="en" sz="2370">
                <a:solidFill>
                  <a:srgbClr val="4D4D4D"/>
                </a:solidFill>
              </a:rPr>
              <a:t>Elon Musk, </a:t>
            </a:r>
            <a:r>
              <a:rPr lang="en" sz="2280">
                <a:solidFill>
                  <a:srgbClr val="4D4D4D"/>
                </a:solidFill>
              </a:rPr>
              <a:t>billionaire, Tesla leader and space exploration proponent, </a:t>
            </a:r>
            <a:r>
              <a:rPr lang="en" sz="2370">
                <a:solidFill>
                  <a:srgbClr val="4D4D4D"/>
                </a:solidFill>
              </a:rPr>
              <a:t>was named Time magazine’s Person of the Year.</a:t>
            </a:r>
            <a:endParaRPr sz="2370">
              <a:solidFill>
                <a:srgbClr val="4D4D4D"/>
              </a:solidFill>
            </a:endParaRPr>
          </a:p>
          <a:p>
            <a:pPr marL="0" lvl="0" indent="0" algn="l" rtl="0">
              <a:spcBef>
                <a:spcPts val="400"/>
              </a:spcBef>
              <a:spcAft>
                <a:spcPts val="0"/>
              </a:spcAft>
              <a:buSzPts val="990"/>
              <a:buNone/>
            </a:pPr>
            <a:endParaRPr sz="2620"/>
          </a:p>
        </p:txBody>
      </p:sp>
      <p:pic>
        <p:nvPicPr>
          <p:cNvPr id="70" name="Google Shape;70;p15"/>
          <p:cNvPicPr preferRelativeResize="0"/>
          <p:nvPr/>
        </p:nvPicPr>
        <p:blipFill>
          <a:blip r:embed="rId3">
            <a:alphaModFix/>
          </a:blip>
          <a:stretch>
            <a:fillRect/>
          </a:stretch>
        </p:blipFill>
        <p:spPr>
          <a:xfrm>
            <a:off x="1910075" y="1683650"/>
            <a:ext cx="4984000" cy="280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11277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990"/>
              <a:buFont typeface="Arial"/>
              <a:buNone/>
            </a:pPr>
            <a:r>
              <a:rPr lang="en" sz="2070">
                <a:solidFill>
                  <a:srgbClr val="4D4D4D"/>
                </a:solidFill>
              </a:rPr>
              <a:t>California Gov. Gavin Newsom says he is looking to draft a law similar to the Texas abortion bill, which would empower citizens to seek legal action against distributors of certain firearms.</a:t>
            </a:r>
            <a:r>
              <a:rPr lang="en" sz="1979">
                <a:solidFill>
                  <a:srgbClr val="4D4D4D"/>
                </a:solidFill>
              </a:rPr>
              <a:t>The California bill would allow private citizens to seek injunctive relief “against anyone who manufactures, distributes, or </a:t>
            </a:r>
            <a:r>
              <a:rPr lang="en" sz="1979">
                <a:solidFill>
                  <a:srgbClr val="006598"/>
                </a:solidFill>
                <a:uFill>
                  <a:noFill/>
                </a:uFill>
                <a:hlinkClick r:id="rId3">
                  <a:extLst>
                    <a:ext uri="{A12FA001-AC4F-418D-AE19-62706E023703}">
                      <ahyp:hlinkClr xmlns:ahyp="http://schemas.microsoft.com/office/drawing/2018/hyperlinkcolor" val="tx"/>
                    </a:ext>
                  </a:extLst>
                </a:hlinkClick>
              </a:rPr>
              <a:t>sells an assault weapon or ghost gun kit</a:t>
            </a:r>
            <a:r>
              <a:rPr lang="en" sz="1979">
                <a:solidFill>
                  <a:srgbClr val="4D4D4D"/>
                </a:solidFill>
              </a:rPr>
              <a:t> or parts in the State of California.”</a:t>
            </a:r>
            <a:endParaRPr sz="2070">
              <a:solidFill>
                <a:srgbClr val="4D4D4D"/>
              </a:solidFill>
            </a:endParaRPr>
          </a:p>
          <a:p>
            <a:pPr marL="0" lvl="0" indent="0" algn="l" rtl="0">
              <a:spcBef>
                <a:spcPts val="400"/>
              </a:spcBef>
              <a:spcAft>
                <a:spcPts val="0"/>
              </a:spcAft>
              <a:buSzPts val="990"/>
              <a:buNone/>
            </a:pPr>
            <a:endParaRPr sz="2520"/>
          </a:p>
        </p:txBody>
      </p:sp>
      <p:pic>
        <p:nvPicPr>
          <p:cNvPr id="76" name="Google Shape;76;p16"/>
          <p:cNvPicPr preferRelativeResize="0"/>
          <p:nvPr/>
        </p:nvPicPr>
        <p:blipFill>
          <a:blip r:embed="rId4">
            <a:alphaModFix/>
          </a:blip>
          <a:stretch>
            <a:fillRect/>
          </a:stretch>
        </p:blipFill>
        <p:spPr>
          <a:xfrm>
            <a:off x="4056575" y="2701250"/>
            <a:ext cx="3848400" cy="2164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14793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1100"/>
              <a:buFont typeface="Arial"/>
              <a:buNone/>
            </a:pPr>
            <a:r>
              <a:rPr lang="en" sz="2000">
                <a:solidFill>
                  <a:srgbClr val="4D4D4D"/>
                </a:solidFill>
              </a:rPr>
              <a:t>The electric car company Rivian won the MotorTrend 2022 Truck of the Year Award.  </a:t>
            </a:r>
            <a:r>
              <a:rPr lang="en" sz="1900">
                <a:solidFill>
                  <a:srgbClr val="4D4D4D"/>
                </a:solidFill>
              </a:rPr>
              <a:t>The award was given </a:t>
            </a:r>
            <a:r>
              <a:rPr lang="en" sz="1900">
                <a:solidFill>
                  <a:srgbClr val="006598"/>
                </a:solidFill>
                <a:uFill>
                  <a:noFill/>
                </a:uFill>
                <a:hlinkClick r:id="rId3">
                  <a:extLst>
                    <a:ext uri="{A12FA001-AC4F-418D-AE19-62706E023703}">
                      <ahyp:hlinkClr xmlns:ahyp="http://schemas.microsoft.com/office/drawing/2018/hyperlinkcolor" val="tx"/>
                    </a:ext>
                  </a:extLst>
                </a:hlinkClick>
              </a:rPr>
              <a:t>to Rivian for its R1T pickup truck</a:t>
            </a:r>
            <a:r>
              <a:rPr lang="en" sz="1900">
                <a:solidFill>
                  <a:srgbClr val="4D4D4D"/>
                </a:solidFill>
              </a:rPr>
              <a:t>, making it the first truck not manufactured by one of Detroit’s ‘Big Three’ automakers to win the award since 2008.</a:t>
            </a:r>
            <a:endParaRPr sz="2000">
              <a:solidFill>
                <a:srgbClr val="4D4D4D"/>
              </a:solidFill>
            </a:endParaRPr>
          </a:p>
          <a:p>
            <a:pPr marL="0" lvl="0" indent="0" algn="l" rtl="0">
              <a:spcBef>
                <a:spcPts val="400"/>
              </a:spcBef>
              <a:spcAft>
                <a:spcPts val="0"/>
              </a:spcAft>
              <a:buNone/>
            </a:pPr>
            <a:endParaRPr sz="3500"/>
          </a:p>
        </p:txBody>
      </p:sp>
      <p:pic>
        <p:nvPicPr>
          <p:cNvPr id="82" name="Google Shape;82;p17"/>
          <p:cNvPicPr preferRelativeResize="0"/>
          <p:nvPr/>
        </p:nvPicPr>
        <p:blipFill>
          <a:blip r:embed="rId4">
            <a:alphaModFix/>
          </a:blip>
          <a:stretch>
            <a:fillRect/>
          </a:stretch>
        </p:blipFill>
        <p:spPr>
          <a:xfrm>
            <a:off x="3102850" y="2571750"/>
            <a:ext cx="3275075" cy="184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11646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990"/>
              <a:buFont typeface="Arial"/>
              <a:buNone/>
            </a:pPr>
            <a:r>
              <a:rPr lang="en" sz="1870">
                <a:solidFill>
                  <a:srgbClr val="4D4D4D"/>
                </a:solidFill>
              </a:rPr>
              <a:t>Cornell University reported a campus-wide outbreak of Covid-19 that they say is made up of a “very high percentage” of Omicron variant cases. </a:t>
            </a:r>
            <a:r>
              <a:rPr lang="en" sz="1779">
                <a:solidFill>
                  <a:srgbClr val="4D4D4D"/>
                </a:solidFill>
              </a:rPr>
              <a:t>Cornell University </a:t>
            </a:r>
            <a:r>
              <a:rPr lang="en" sz="1779">
                <a:solidFill>
                  <a:srgbClr val="006598"/>
                </a:solidFill>
                <a:uFill>
                  <a:noFill/>
                </a:uFill>
                <a:hlinkClick r:id="rId3">
                  <a:extLst>
                    <a:ext uri="{A12FA001-AC4F-418D-AE19-62706E023703}">
                      <ahyp:hlinkClr xmlns:ahyp="http://schemas.microsoft.com/office/drawing/2018/hyperlinkcolor" val="tx"/>
                    </a:ext>
                  </a:extLst>
                </a:hlinkClick>
              </a:rPr>
              <a:t>reported the outbreak</a:t>
            </a:r>
            <a:r>
              <a:rPr lang="en" sz="1779">
                <a:solidFill>
                  <a:srgbClr val="4D4D4D"/>
                </a:solidFill>
              </a:rPr>
              <a:t> and has moved to full remote learning, including the facilitation of final semester exams online for its more than 25,000 students.</a:t>
            </a:r>
            <a:endParaRPr sz="1870">
              <a:solidFill>
                <a:srgbClr val="4D4D4D"/>
              </a:solidFill>
            </a:endParaRPr>
          </a:p>
          <a:p>
            <a:pPr marL="0" lvl="0" indent="0" algn="l" rtl="0">
              <a:spcBef>
                <a:spcPts val="400"/>
              </a:spcBef>
              <a:spcAft>
                <a:spcPts val="0"/>
              </a:spcAft>
              <a:buSzPts val="990"/>
              <a:buNone/>
            </a:pPr>
            <a:endParaRPr sz="2520"/>
          </a:p>
        </p:txBody>
      </p:sp>
      <p:pic>
        <p:nvPicPr>
          <p:cNvPr id="88" name="Google Shape;88;p18"/>
          <p:cNvPicPr preferRelativeResize="0"/>
          <p:nvPr/>
        </p:nvPicPr>
        <p:blipFill>
          <a:blip r:embed="rId4">
            <a:alphaModFix/>
          </a:blip>
          <a:stretch>
            <a:fillRect/>
          </a:stretch>
        </p:blipFill>
        <p:spPr>
          <a:xfrm>
            <a:off x="2198375" y="2146225"/>
            <a:ext cx="4374626" cy="246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11091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SzPts val="990"/>
              <a:buNone/>
            </a:pPr>
            <a:r>
              <a:rPr lang="en" sz="2470">
                <a:solidFill>
                  <a:srgbClr val="4D4D4D"/>
                </a:solidFill>
              </a:rPr>
              <a:t>Malta will become the first in the European Union to legalize cannabis for recreational use.  </a:t>
            </a:r>
            <a:r>
              <a:rPr lang="en" sz="2380">
                <a:solidFill>
                  <a:srgbClr val="4D4D4D"/>
                </a:solidFill>
              </a:rPr>
              <a:t>Malta is the first in the European Union to legalize recreational  cannabis use in a limited capacity for adults 18 and over.</a:t>
            </a:r>
            <a:endParaRPr sz="2470">
              <a:solidFill>
                <a:srgbClr val="4D4D4D"/>
              </a:solidFill>
            </a:endParaRPr>
          </a:p>
          <a:p>
            <a:pPr marL="0" lvl="0" indent="0" algn="l" rtl="0">
              <a:spcBef>
                <a:spcPts val="400"/>
              </a:spcBef>
              <a:spcAft>
                <a:spcPts val="0"/>
              </a:spcAft>
              <a:buSzPts val="990"/>
              <a:buNone/>
            </a:pPr>
            <a:endParaRPr sz="3820"/>
          </a:p>
        </p:txBody>
      </p:sp>
      <p:pic>
        <p:nvPicPr>
          <p:cNvPr id="94" name="Google Shape;94;p19"/>
          <p:cNvPicPr preferRelativeResize="0"/>
          <p:nvPr/>
        </p:nvPicPr>
        <p:blipFill>
          <a:blip r:embed="rId3">
            <a:alphaModFix/>
          </a:blip>
          <a:stretch>
            <a:fillRect/>
          </a:stretch>
        </p:blipFill>
        <p:spPr>
          <a:xfrm>
            <a:off x="2350473" y="2571750"/>
            <a:ext cx="3807701" cy="214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11832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400"/>
              </a:spcAft>
              <a:buNone/>
            </a:pPr>
            <a:r>
              <a:rPr lang="en" sz="2200">
                <a:solidFill>
                  <a:srgbClr val="4D4D4D"/>
                </a:solidFill>
              </a:rPr>
              <a:t>The NFL team San Francisco 49ers has fired head coach Urban Meyer after less than one season on the job.  NFL team has fired head coach Urban Meyer after less than one season on the job.</a:t>
            </a:r>
            <a:endParaRPr sz="2200">
              <a:solidFill>
                <a:srgbClr val="4D4D4D"/>
              </a:solidFill>
            </a:endParaRPr>
          </a:p>
        </p:txBody>
      </p:sp>
      <p:pic>
        <p:nvPicPr>
          <p:cNvPr id="100" name="Google Shape;100;p20"/>
          <p:cNvPicPr preferRelativeResize="0"/>
          <p:nvPr/>
        </p:nvPicPr>
        <p:blipFill>
          <a:blip r:embed="rId3">
            <a:alphaModFix/>
          </a:blip>
          <a:stretch>
            <a:fillRect/>
          </a:stretch>
        </p:blipFill>
        <p:spPr>
          <a:xfrm>
            <a:off x="2058428" y="2183225"/>
            <a:ext cx="4005000" cy="22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30000"/>
              </a:lnSpc>
              <a:spcBef>
                <a:spcPts val="1400"/>
              </a:spcBef>
              <a:spcAft>
                <a:spcPts val="0"/>
              </a:spcAft>
              <a:buClr>
                <a:schemeClr val="dk1"/>
              </a:buClr>
              <a:buSzPts val="990"/>
              <a:buFont typeface="Arial"/>
              <a:buNone/>
            </a:pPr>
            <a:r>
              <a:rPr lang="en" sz="2370">
                <a:solidFill>
                  <a:srgbClr val="4D4D4D"/>
                </a:solidFill>
              </a:rPr>
              <a:t>Bali usually attracts millions of tourists a year, welcomed only 45 international visitors in 2021.  </a:t>
            </a:r>
            <a:r>
              <a:rPr lang="en" sz="2280">
                <a:solidFill>
                  <a:srgbClr val="4D4D4D"/>
                </a:solidFill>
              </a:rPr>
              <a:t>Bali received only </a:t>
            </a:r>
            <a:r>
              <a:rPr lang="en" sz="2280">
                <a:solidFill>
                  <a:srgbClr val="006598"/>
                </a:solidFill>
                <a:uFill>
                  <a:noFill/>
                </a:uFill>
                <a:hlinkClick r:id="rId3">
                  <a:extLst>
                    <a:ext uri="{A12FA001-AC4F-418D-AE19-62706E023703}">
                      <ahyp:hlinkClr xmlns:ahyp="http://schemas.microsoft.com/office/drawing/2018/hyperlinkcolor" val="tx"/>
                    </a:ext>
                  </a:extLst>
                </a:hlinkClick>
              </a:rPr>
              <a:t>45 international visitors in 2021</a:t>
            </a:r>
            <a:r>
              <a:rPr lang="en" sz="2280">
                <a:solidFill>
                  <a:srgbClr val="4D4D4D"/>
                </a:solidFill>
              </a:rPr>
              <a:t> due to strict coronavirus restrictions.</a:t>
            </a:r>
            <a:endParaRPr sz="2370">
              <a:solidFill>
                <a:srgbClr val="4D4D4D"/>
              </a:solidFill>
            </a:endParaRPr>
          </a:p>
          <a:p>
            <a:pPr marL="0" lvl="0" indent="0" algn="l" rtl="0">
              <a:spcBef>
                <a:spcPts val="400"/>
              </a:spcBef>
              <a:spcAft>
                <a:spcPts val="0"/>
              </a:spcAft>
              <a:buSzPts val="990"/>
              <a:buNone/>
            </a:pPr>
            <a:endParaRPr sz="2520"/>
          </a:p>
        </p:txBody>
      </p:sp>
      <p:pic>
        <p:nvPicPr>
          <p:cNvPr id="106" name="Google Shape;106;p21"/>
          <p:cNvPicPr preferRelativeResize="0"/>
          <p:nvPr/>
        </p:nvPicPr>
        <p:blipFill>
          <a:blip r:embed="rId4">
            <a:alphaModFix/>
          </a:blip>
          <a:stretch>
            <a:fillRect/>
          </a:stretch>
        </p:blipFill>
        <p:spPr>
          <a:xfrm>
            <a:off x="2058325" y="2102825"/>
            <a:ext cx="4010275" cy="2255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On-screen Show (16:9)</PresentationFormat>
  <Paragraphs>27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Simple Light</vt:lpstr>
      <vt:lpstr>PowerPoint Presentation</vt:lpstr>
      <vt:lpstr>PowerPoint Presentation</vt:lpstr>
      <vt:lpstr>Elon Musk, billionaire, Tesla leader and space exploration proponent, was named Time magazine’s Person of the Year. </vt:lpstr>
      <vt:lpstr>California Gov. Gavin Newsom says he is looking to draft a law similar to the Texas abortion bill, which would empower citizens to seek legal action against distributors of certain firearms.The California bill would allow private citizens to seek injunctive relief “against anyone who manufactures, distributes, or sells an assault weapon or ghost gun kit or parts in the State of California.” </vt:lpstr>
      <vt:lpstr>The electric car company Rivian won the MotorTrend 2022 Truck of the Year Award.  The award was given to Rivian for its R1T pickup truck, making it the first truck not manufactured by one of Detroit’s ‘Big Three’ automakers to win the award since 2008. </vt:lpstr>
      <vt:lpstr>Cornell University reported a campus-wide outbreak of Covid-19 that they say is made up of a “very high percentage” of Omicron variant cases. Cornell University reported the outbreak and has moved to full remote learning, including the facilitation of final semester exams online for its more than 25,000 students. </vt:lpstr>
      <vt:lpstr>Malta will become the first in the European Union to legalize cannabis for recreational use.  Malta is the first in the European Union to legalize recreational  cannabis use in a limited capacity for adults 18 and over. </vt:lpstr>
      <vt:lpstr>The NFL team San Francisco 49ers has fired head coach Urban Meyer after less than one season on the job.  NFL team has fired head coach Urban Meyer after less than one season on the job.</vt:lpstr>
      <vt:lpstr>Bali usually attracts millions of tourists a year, welcomed only 45 international visitors in 2021.  Bali received only 45 international visitors in 2021 due to strict coronavirus restrictions. </vt:lpstr>
      <vt:lpstr>Microsoft said that international hackers are working to exploit a critical flaw in a widely-used software known as “Log4j.” The software in question logs information for different applications.The Java-based Log4j software is used by organizations around the world to log information in their applications. The vulnerability could affect hundreds of millions of devices around the globe. </vt:lpstr>
      <vt:lpstr>A digital art NFT recently commanded attention when it was accidentally sold for $2,844 — nearly $280,000 under its estimated value.   NFT stands for “non-fungible token,” and is a type of tradeable, digital art linked to cryptocurrency and blockchain technology.  </vt:lpstr>
      <vt:lpstr>Quotes on Teamwork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Yue</dc:creator>
  <cp:lastModifiedBy>Lan Yue</cp:lastModifiedBy>
  <cp:revision>1</cp:revision>
  <dcterms:modified xsi:type="dcterms:W3CDTF">2021-12-18T18:36:48Z</dcterms:modified>
</cp:coreProperties>
</file>