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8" r:id="rId4"/>
    <p:sldId id="259" r:id="rId5"/>
    <p:sldId id="260" r:id="rId6"/>
    <p:sldId id="264" r:id="rId7"/>
    <p:sldId id="261" r:id="rId8"/>
    <p:sldId id="271" r:id="rId9"/>
    <p:sldId id="272" r:id="rId10"/>
    <p:sldId id="275" r:id="rId11"/>
    <p:sldId id="278" r:id="rId12"/>
    <p:sldId id="279" r:id="rId13"/>
    <p:sldId id="280"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 Yue" initials="LY" lastIdx="1" clrIdx="0">
    <p:extLst>
      <p:ext uri="{19B8F6BF-5375-455C-9EA6-DF929625EA0E}">
        <p15:presenceInfo xmlns:p15="http://schemas.microsoft.com/office/powerpoint/2012/main" userId="S::lyue@aici-sp.com::204f9330-c69b-44b4-87dc-9836b6f3ff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09T12:50:44.425" idx="1">
    <p:pos x="10" y="10"/>
    <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03830-9D36-4357-8C5D-32CF97B603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29B03-4167-4A2A-93B9-2579F791E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48B37F-A9D4-4B1C-A54E-E3280F3F295E}"/>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5" name="Footer Placeholder 4">
            <a:extLst>
              <a:ext uri="{FF2B5EF4-FFF2-40B4-BE49-F238E27FC236}">
                <a16:creationId xmlns:a16="http://schemas.microsoft.com/office/drawing/2014/main" id="{BC6B696C-9361-40E2-9903-A1D5AD586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9612C2-2F3F-4F01-8082-8EF0AD3B6C4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568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8AEEC-70B6-4DFC-80E6-5311DFDFF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0EC84-A957-483E-830A-408BABE9C1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D883B-6016-4F50-AE8A-A8E47E1E7C00}"/>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5" name="Footer Placeholder 4">
            <a:extLst>
              <a:ext uri="{FF2B5EF4-FFF2-40B4-BE49-F238E27FC236}">
                <a16:creationId xmlns:a16="http://schemas.microsoft.com/office/drawing/2014/main" id="{6FB8F5ED-2987-4342-8044-1A4FA3BDE5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6BE07-66E8-4056-AAEC-840AE118EE0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980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5794ED-5FC8-43BA-987E-EEE1E0BD1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397786-DA49-4CC5-B410-26653EB081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0CCE7-AA84-4499-A605-8CD1B4FDB125}"/>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5" name="Footer Placeholder 4">
            <a:extLst>
              <a:ext uri="{FF2B5EF4-FFF2-40B4-BE49-F238E27FC236}">
                <a16:creationId xmlns:a16="http://schemas.microsoft.com/office/drawing/2014/main" id="{5CCCEE68-A768-430E-9FB7-841BA2302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E80EF4-25F1-4434-B2A1-7BC2433573A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4019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3DBB-357E-41C0-8505-F57AAB8C9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5F06A-28CA-4E9A-A9B6-723B0E295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8C4D2-B2DB-432B-AEBC-175783C61DB4}"/>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5" name="Footer Placeholder 4">
            <a:extLst>
              <a:ext uri="{FF2B5EF4-FFF2-40B4-BE49-F238E27FC236}">
                <a16:creationId xmlns:a16="http://schemas.microsoft.com/office/drawing/2014/main" id="{B5AC597D-85D1-456C-9127-65D3560A3A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F60E1-7DE8-4B2F-A103-E4459340F76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20367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6E3F-B6A5-4158-BE18-8BD85D9373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EAA77F-4532-4263-8B06-B7677F61C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829B28-F6DB-46E2-B429-705E5F8B2041}"/>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5" name="Footer Placeholder 4">
            <a:extLst>
              <a:ext uri="{FF2B5EF4-FFF2-40B4-BE49-F238E27FC236}">
                <a16:creationId xmlns:a16="http://schemas.microsoft.com/office/drawing/2014/main" id="{FE5F45F1-F664-4717-B6E6-9690FB1411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22F82-7BFD-4F49-80CA-CA2E33C52C93}"/>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3629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9457-3DBC-44AF-BED6-28AF097106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EE0BB6-DD1B-4DCD-9A4E-9FE2F9C0C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EDE8FD-9B59-47F4-93B7-0D9F7849FC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572740-0B88-4BB3-9326-A99CBAFA3F34}"/>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6" name="Footer Placeholder 5">
            <a:extLst>
              <a:ext uri="{FF2B5EF4-FFF2-40B4-BE49-F238E27FC236}">
                <a16:creationId xmlns:a16="http://schemas.microsoft.com/office/drawing/2014/main" id="{432E2714-15A5-4DFE-B42D-DD2B90A00A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ACB9C-440B-40B5-B092-2116D99525BD}"/>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326734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04EA6-3B33-458C-A615-133E042F59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E8E6FD-D40D-4F56-B9E0-05AFA164E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061FED-E3B4-4D88-8E9B-B1B583DE04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F1B22-2029-42D7-9987-9D409B1A77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A88E14-05F2-475E-A90F-B50ADEB632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3ACEF2-127A-4F41-B420-AFF699E8D416}"/>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8" name="Footer Placeholder 7">
            <a:extLst>
              <a:ext uri="{FF2B5EF4-FFF2-40B4-BE49-F238E27FC236}">
                <a16:creationId xmlns:a16="http://schemas.microsoft.com/office/drawing/2014/main" id="{AB91A6A1-2B71-4B38-BA6A-624B9F16E4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9D4AF0-5EB6-4740-BF7E-DF4D8531D2A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41664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56640-F9B4-4E34-A557-56683F6ECF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CD74D1-063B-4EBF-95AE-C9A672E7C646}"/>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4" name="Footer Placeholder 3">
            <a:extLst>
              <a:ext uri="{FF2B5EF4-FFF2-40B4-BE49-F238E27FC236}">
                <a16:creationId xmlns:a16="http://schemas.microsoft.com/office/drawing/2014/main" id="{54486063-02A8-49CA-9AFF-D668FA3726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60FBE6-E16D-44D8-A6DB-1BCD0CAD9DB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826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79BA9C-669C-4D3F-94A2-679081B6BFEE}"/>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3" name="Footer Placeholder 2">
            <a:extLst>
              <a:ext uri="{FF2B5EF4-FFF2-40B4-BE49-F238E27FC236}">
                <a16:creationId xmlns:a16="http://schemas.microsoft.com/office/drawing/2014/main" id="{7F365A64-A743-4BA3-8990-57DD88AD64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06F2A4-2F05-4655-ADB0-03F4903016F9}"/>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0345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778EF-BA75-430D-B728-E76DFEE3A5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165657-6382-48CA-B2B6-6F97E69E87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7D1570-1536-473B-94C9-43A696BDC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2CD971-E8DD-44FA-9B1E-33D19CBCBC4C}"/>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6" name="Footer Placeholder 5">
            <a:extLst>
              <a:ext uri="{FF2B5EF4-FFF2-40B4-BE49-F238E27FC236}">
                <a16:creationId xmlns:a16="http://schemas.microsoft.com/office/drawing/2014/main" id="{EC9E4145-AE30-4F06-8ED4-1234ED964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400F1-D288-420B-B968-5005E83C9AB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97779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02B3-4C89-4F23-8379-8AEA8D0B5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0576D1-3B75-4A48-A412-9D20EF554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3F43CE-7A7D-4B9F-B950-6BF1FE06F8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8F15D-78A8-4286-8075-6F221D37B934}"/>
              </a:ext>
            </a:extLst>
          </p:cNvPr>
          <p:cNvSpPr>
            <a:spLocks noGrp="1"/>
          </p:cNvSpPr>
          <p:nvPr>
            <p:ph type="dt" sz="half" idx="10"/>
          </p:nvPr>
        </p:nvSpPr>
        <p:spPr/>
        <p:txBody>
          <a:bodyPr/>
          <a:lstStyle/>
          <a:p>
            <a:fld id="{DB0A01C3-7B63-41F9-99DE-875C55D50859}" type="datetimeFigureOut">
              <a:rPr lang="en-US" smtClean="0"/>
              <a:t>12/11/2021</a:t>
            </a:fld>
            <a:endParaRPr lang="en-US"/>
          </a:p>
        </p:txBody>
      </p:sp>
      <p:sp>
        <p:nvSpPr>
          <p:cNvPr id="6" name="Footer Placeholder 5">
            <a:extLst>
              <a:ext uri="{FF2B5EF4-FFF2-40B4-BE49-F238E27FC236}">
                <a16:creationId xmlns:a16="http://schemas.microsoft.com/office/drawing/2014/main" id="{47E01447-6461-4C61-9DBE-815B7ED20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05BC4-D7D2-4894-93D1-7A4B3C701701}"/>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7879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A39B1D-3904-4CE4-8489-677935C00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B2995C-0052-450F-9E28-CA3E558A1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08FA2-D3A9-4E4E-BD9C-911D1ABCE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A01C3-7B63-41F9-99DE-875C55D50859}" type="datetimeFigureOut">
              <a:rPr lang="en-US" smtClean="0"/>
              <a:t>12/11/2021</a:t>
            </a:fld>
            <a:endParaRPr lang="en-US"/>
          </a:p>
        </p:txBody>
      </p:sp>
      <p:sp>
        <p:nvSpPr>
          <p:cNvPr id="5" name="Footer Placeholder 4">
            <a:extLst>
              <a:ext uri="{FF2B5EF4-FFF2-40B4-BE49-F238E27FC236}">
                <a16:creationId xmlns:a16="http://schemas.microsoft.com/office/drawing/2014/main" id="{622F8869-AC77-41F4-BD3F-96B8F6F5D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6E3CAD-B4A8-458B-A577-2D6B5C91B9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E1330-4686-49E3-A0A4-A4A3A28F48A8}" type="slidenum">
              <a:rPr lang="en-US" smtClean="0"/>
              <a:t>‹#›</a:t>
            </a:fld>
            <a:endParaRPr lang="en-US"/>
          </a:p>
        </p:txBody>
      </p:sp>
    </p:spTree>
    <p:extLst>
      <p:ext uri="{BB962C8B-B14F-4D97-AF65-F5344CB8AC3E}">
        <p14:creationId xmlns:p14="http://schemas.microsoft.com/office/powerpoint/2010/main" val="177667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odreads.com/work/quotes/93281859" TargetMode="External"/><Relationship Id="rId2" Type="http://schemas.openxmlformats.org/officeDocument/2006/relationships/hyperlink" Target="https://www.goodreads.com/work/quotes/55785750" TargetMode="External"/><Relationship Id="rId1" Type="http://schemas.openxmlformats.org/officeDocument/2006/relationships/slideLayout" Target="../slideLayouts/slideLayout2.xml"/><Relationship Id="rId4" Type="http://schemas.openxmlformats.org/officeDocument/2006/relationships/hyperlink" Target="https://www.goodreads.com/work/quotes/9001041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 linedrawing&#10;&#10;Description automatically generated">
            <a:extLst>
              <a:ext uri="{FF2B5EF4-FFF2-40B4-BE49-F238E27FC236}">
                <a16:creationId xmlns:a16="http://schemas.microsoft.com/office/drawing/2014/main" id="{8EA13269-CF64-4895-BE71-F3CF8F15EA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338" y="677674"/>
            <a:ext cx="10333368" cy="4891128"/>
          </a:xfrm>
          <a:prstGeom prst="rect">
            <a:avLst/>
          </a:prstGeom>
        </p:spPr>
      </p:pic>
      <p:sp>
        <p:nvSpPr>
          <p:cNvPr id="10" name="TextBox 9">
            <a:extLst>
              <a:ext uri="{FF2B5EF4-FFF2-40B4-BE49-F238E27FC236}">
                <a16:creationId xmlns:a16="http://schemas.microsoft.com/office/drawing/2014/main" id="{67A8B87F-A6B5-49E5-88B3-0324A51A0DA6}"/>
              </a:ext>
            </a:extLst>
          </p:cNvPr>
          <p:cNvSpPr txBox="1"/>
          <p:nvPr/>
        </p:nvSpPr>
        <p:spPr>
          <a:xfrm>
            <a:off x="974035" y="3816627"/>
            <a:ext cx="9687337" cy="2539157"/>
          </a:xfrm>
          <a:prstGeom prst="rect">
            <a:avLst/>
          </a:prstGeom>
          <a:noFill/>
        </p:spPr>
        <p:txBody>
          <a:bodyPr wrap="square">
            <a:spAutoFit/>
          </a:bodyPr>
          <a:lstStyle/>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Advanced English Class</a:t>
            </a:r>
          </a:p>
          <a:p>
            <a:pPr marL="0" marR="0" lvl="0" indent="0" eaLnBrk="1" fontAlgn="base" hangingPunct="1">
              <a:lnSpc>
                <a:spcPct val="90000"/>
              </a:lnSpc>
              <a:spcAft>
                <a:spcPts val="600"/>
              </a:spcAft>
              <a:buClrTx/>
              <a:buSzTx/>
              <a:tabLst/>
            </a:pPr>
            <a:r>
              <a:rPr lang="en-US" altLang="en-US" sz="4000" b="1" dirty="0">
                <a:latin typeface="+mj-lt"/>
                <a:ea typeface="+mj-ea"/>
                <a:cs typeface="+mj-cs"/>
              </a:rPr>
              <a:t>December 11</a:t>
            </a:r>
            <a:r>
              <a:rPr kumimoji="0" lang="en-US" altLang="en-US" sz="4000" b="1" i="0" u="none" strike="noStrike" cap="none" normalizeH="0" baseline="0" dirty="0">
                <a:ln>
                  <a:noFill/>
                </a:ln>
                <a:effectLst/>
                <a:latin typeface="+mj-lt"/>
                <a:ea typeface="+mj-ea"/>
                <a:cs typeface="+mj-cs"/>
              </a:rPr>
              <a:t>, 2021</a:t>
            </a:r>
          </a:p>
          <a:p>
            <a:pPr marL="0" marR="0" lvl="0" indent="0" eaLnBrk="1" fontAlgn="base" hangingPunct="1">
              <a:lnSpc>
                <a:spcPct val="90000"/>
              </a:lnSpc>
              <a:spcAft>
                <a:spcPts val="600"/>
              </a:spcAft>
              <a:buClrTx/>
              <a:buSzTx/>
              <a:tabLst/>
            </a:pPr>
            <a:endParaRPr lang="en-US" altLang="en-US" sz="4000" b="1" dirty="0">
              <a:latin typeface="+mj-lt"/>
              <a:ea typeface="+mj-ea"/>
              <a:cs typeface="+mj-cs"/>
            </a:endParaRPr>
          </a:p>
          <a:p>
            <a:pPr marL="0" marR="0" lvl="0" indent="0" eaLnBrk="1" fontAlgn="base" hangingPunct="1">
              <a:lnSpc>
                <a:spcPct val="90000"/>
              </a:lnSpc>
              <a:spcAft>
                <a:spcPts val="600"/>
              </a:spcAft>
              <a:buClrTx/>
              <a:buSzTx/>
              <a:tabLst/>
            </a:pPr>
            <a:endParaRPr kumimoji="0" lang="en-US" altLang="en-US" sz="4000" b="1" i="0" u="none" strike="noStrike" cap="none" normalizeH="0" baseline="0" dirty="0">
              <a:ln>
                <a:noFill/>
              </a:ln>
              <a:effectLst/>
              <a:latin typeface="+mj-lt"/>
              <a:ea typeface="+mj-ea"/>
              <a:cs typeface="+mj-cs"/>
            </a:endParaRPr>
          </a:p>
        </p:txBody>
      </p:sp>
      <p:sp>
        <p:nvSpPr>
          <p:cNvPr id="11" name="TextBox 10">
            <a:extLst>
              <a:ext uri="{FF2B5EF4-FFF2-40B4-BE49-F238E27FC236}">
                <a16:creationId xmlns:a16="http://schemas.microsoft.com/office/drawing/2014/main" id="{3191F4E5-54D2-42C6-B7FF-DE5E9F79C503}"/>
              </a:ext>
            </a:extLst>
          </p:cNvPr>
          <p:cNvSpPr txBox="1"/>
          <p:nvPr/>
        </p:nvSpPr>
        <p:spPr>
          <a:xfrm>
            <a:off x="974035" y="5781676"/>
            <a:ext cx="6579290" cy="461665"/>
          </a:xfrm>
          <a:prstGeom prst="rect">
            <a:avLst/>
          </a:prstGeom>
          <a:noFill/>
        </p:spPr>
        <p:txBody>
          <a:bodyPr wrap="square" rtlCol="0">
            <a:spAutoFit/>
          </a:bodyPr>
          <a:lstStyle/>
          <a:p>
            <a:r>
              <a:rPr lang="en-US" sz="1200" dirty="0"/>
              <a:t>* Compiled by Sophie Zhang</a:t>
            </a:r>
          </a:p>
          <a:p>
            <a:r>
              <a:rPr lang="en-US" sz="1200" dirty="0"/>
              <a:t>* The materials included here are for English class practice only.  Please do not distribute.</a:t>
            </a:r>
          </a:p>
        </p:txBody>
      </p:sp>
    </p:spTree>
    <p:extLst>
      <p:ext uri="{BB962C8B-B14F-4D97-AF65-F5344CB8AC3E}">
        <p14:creationId xmlns:p14="http://schemas.microsoft.com/office/powerpoint/2010/main" val="234518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52FF928-4F2C-400A-9442-233A1FEBBE72}"/>
              </a:ext>
            </a:extLst>
          </p:cNvPr>
          <p:cNvSpPr>
            <a:spLocks noGrp="1"/>
          </p:cNvSpPr>
          <p:nvPr>
            <p:ph type="title"/>
          </p:nvPr>
        </p:nvSpPr>
        <p:spPr>
          <a:xfrm>
            <a:off x="1028700" y="955675"/>
            <a:ext cx="10515600" cy="1325563"/>
          </a:xfrm>
        </p:spPr>
        <p:txBody>
          <a:bodyPr>
            <a:noAutofit/>
          </a:bodyPr>
          <a:lstStyle/>
          <a:p>
            <a:pPr algn="l"/>
            <a:r>
              <a:rPr lang="en-US" sz="2800" b="0" i="0" dirty="0">
                <a:solidFill>
                  <a:srgbClr val="4D4D4D"/>
                </a:solidFill>
                <a:effectLst/>
                <a:latin typeface="CNN"/>
              </a:rPr>
              <a:t>Marc Short, a member of the former Trump administration, is cooperating with the House committee investigating the January 6 Capitol riot. The committee hopes to use Short to gain insight into the actions of Mike Pence, whom Short served under. Short was the chief of staff to former Vice President Mike Pence.</a:t>
            </a:r>
          </a:p>
        </p:txBody>
      </p:sp>
      <p:pic>
        <p:nvPicPr>
          <p:cNvPr id="2" name="Picture 2">
            <a:extLst>
              <a:ext uri="{FF2B5EF4-FFF2-40B4-BE49-F238E27FC236}">
                <a16:creationId xmlns:a16="http://schemas.microsoft.com/office/drawing/2014/main" id="{3EAC5FDE-4626-4EA3-A3F3-618907ABEF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862263"/>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7179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574D3A-7DF7-47C9-B0A5-69870BE11D00}"/>
              </a:ext>
            </a:extLst>
          </p:cNvPr>
          <p:cNvSpPr>
            <a:spLocks noGrp="1"/>
          </p:cNvSpPr>
          <p:nvPr>
            <p:ph idx="1"/>
          </p:nvPr>
        </p:nvSpPr>
        <p:spPr>
          <a:xfrm>
            <a:off x="527049" y="433742"/>
            <a:ext cx="11035031" cy="6424258"/>
          </a:xfrm>
        </p:spPr>
        <p:txBody>
          <a:bodyPr>
            <a:noAutofit/>
          </a:bodyPr>
          <a:lstStyle/>
          <a:p>
            <a:pPr marL="0" indent="0" algn="l">
              <a:buNone/>
            </a:pPr>
            <a:r>
              <a:rPr lang="en-US" b="0" i="0" dirty="0">
                <a:solidFill>
                  <a:srgbClr val="181818"/>
                </a:solidFill>
                <a:effectLst/>
                <a:latin typeface="Merriweather" panose="020B0604020202020204" pitchFamily="2" charset="0"/>
              </a:rPr>
              <a:t> 				Quotes on Community Service</a:t>
            </a:r>
          </a:p>
          <a:p>
            <a:pPr marL="0" indent="0" algn="l">
              <a:buNone/>
            </a:pPr>
            <a:br>
              <a:rPr lang="en-US" sz="1600" dirty="0"/>
            </a:br>
            <a:endParaRPr lang="en-US" sz="2400" b="0" i="0" dirty="0">
              <a:solidFill>
                <a:srgbClr val="2C2823"/>
              </a:solidFill>
              <a:effectLst/>
              <a:latin typeface="vollkorn"/>
            </a:endParaRPr>
          </a:p>
        </p:txBody>
      </p:sp>
      <p:sp>
        <p:nvSpPr>
          <p:cNvPr id="4" name="TextBox 3">
            <a:extLst>
              <a:ext uri="{FF2B5EF4-FFF2-40B4-BE49-F238E27FC236}">
                <a16:creationId xmlns:a16="http://schemas.microsoft.com/office/drawing/2014/main" id="{9F993F88-ABB7-4CFF-B9C4-4443CB2F5EE0}"/>
              </a:ext>
            </a:extLst>
          </p:cNvPr>
          <p:cNvSpPr txBox="1"/>
          <p:nvPr/>
        </p:nvSpPr>
        <p:spPr>
          <a:xfrm>
            <a:off x="1123122" y="1138535"/>
            <a:ext cx="9680713" cy="923330"/>
          </a:xfrm>
          <a:prstGeom prst="rect">
            <a:avLst/>
          </a:prstGeom>
          <a:noFill/>
        </p:spPr>
        <p:txBody>
          <a:bodyPr wrap="square">
            <a:spAutoFit/>
          </a:bodyPr>
          <a:lstStyle/>
          <a:p>
            <a:r>
              <a:rPr lang="en-US" b="0" i="0" dirty="0">
                <a:solidFill>
                  <a:srgbClr val="181818"/>
                </a:solidFill>
                <a:effectLst/>
                <a:latin typeface="Merriweather" panose="00000500000000000000" pitchFamily="2" charset="0"/>
              </a:rPr>
              <a:t>“One of the most important things you can do on this earth is to let people know they are not alone.”</a:t>
            </a:r>
            <a:br>
              <a:rPr lang="en-US" dirty="0"/>
            </a:br>
            <a:r>
              <a:rPr lang="en-US" b="0" i="0" dirty="0">
                <a:solidFill>
                  <a:srgbClr val="181818"/>
                </a:solidFill>
                <a:effectLst/>
                <a:latin typeface="Merriweather" panose="00000500000000000000" pitchFamily="2" charset="0"/>
              </a:rPr>
              <a:t>― </a:t>
            </a:r>
            <a:r>
              <a:rPr lang="en-US" b="1" i="0" dirty="0">
                <a:solidFill>
                  <a:srgbClr val="333333"/>
                </a:solidFill>
                <a:effectLst/>
                <a:latin typeface="Lato" panose="020F0502020204030203" pitchFamily="34" charset="0"/>
              </a:rPr>
              <a:t>Shannon L. Alder</a:t>
            </a:r>
            <a:endParaRPr lang="en-US" dirty="0"/>
          </a:p>
        </p:txBody>
      </p:sp>
      <p:sp>
        <p:nvSpPr>
          <p:cNvPr id="6" name="TextBox 5">
            <a:extLst>
              <a:ext uri="{FF2B5EF4-FFF2-40B4-BE49-F238E27FC236}">
                <a16:creationId xmlns:a16="http://schemas.microsoft.com/office/drawing/2014/main" id="{174EA493-A38E-46C8-A9BE-A59EB40AC60E}"/>
              </a:ext>
            </a:extLst>
          </p:cNvPr>
          <p:cNvSpPr txBox="1"/>
          <p:nvPr/>
        </p:nvSpPr>
        <p:spPr>
          <a:xfrm>
            <a:off x="1123123" y="2152326"/>
            <a:ext cx="9551504" cy="923330"/>
          </a:xfrm>
          <a:prstGeom prst="rect">
            <a:avLst/>
          </a:prstGeom>
          <a:noFill/>
        </p:spPr>
        <p:txBody>
          <a:bodyPr wrap="square">
            <a:spAutoFit/>
          </a:bodyPr>
          <a:lstStyle/>
          <a:p>
            <a:r>
              <a:rPr lang="en-US" b="0" i="0" dirty="0">
                <a:solidFill>
                  <a:srgbClr val="181818"/>
                </a:solidFill>
                <a:effectLst/>
                <a:latin typeface="Merriweather" panose="00000500000000000000" pitchFamily="2" charset="0"/>
              </a:rPr>
              <a:t>“Remember that the happiest people are not those getting more, but those giving more.”</a:t>
            </a:r>
            <a:br>
              <a:rPr lang="en-US" dirty="0"/>
            </a:br>
            <a:r>
              <a:rPr lang="en-US" b="0" i="0" dirty="0">
                <a:solidFill>
                  <a:srgbClr val="181818"/>
                </a:solidFill>
                <a:effectLst/>
                <a:latin typeface="Merriweather" panose="00000500000000000000" pitchFamily="2" charset="0"/>
              </a:rPr>
              <a:t>― </a:t>
            </a:r>
            <a:r>
              <a:rPr lang="en-US" b="1" i="0" dirty="0">
                <a:solidFill>
                  <a:srgbClr val="333333"/>
                </a:solidFill>
                <a:effectLst/>
                <a:latin typeface="Lato" panose="020F0502020204030203" pitchFamily="34" charset="0"/>
              </a:rPr>
              <a:t>H. Jackson Brown Jr.</a:t>
            </a:r>
            <a:endParaRPr lang="en-US" dirty="0"/>
          </a:p>
        </p:txBody>
      </p:sp>
      <p:sp>
        <p:nvSpPr>
          <p:cNvPr id="8" name="TextBox 7">
            <a:extLst>
              <a:ext uri="{FF2B5EF4-FFF2-40B4-BE49-F238E27FC236}">
                <a16:creationId xmlns:a16="http://schemas.microsoft.com/office/drawing/2014/main" id="{C205CE5C-4EF5-4DA3-BA36-44CFB34C53C3}"/>
              </a:ext>
            </a:extLst>
          </p:cNvPr>
          <p:cNvSpPr txBox="1"/>
          <p:nvPr/>
        </p:nvSpPr>
        <p:spPr>
          <a:xfrm>
            <a:off x="1003852" y="3166117"/>
            <a:ext cx="10127974" cy="1200329"/>
          </a:xfrm>
          <a:prstGeom prst="rect">
            <a:avLst/>
          </a:prstGeom>
          <a:noFill/>
        </p:spPr>
        <p:txBody>
          <a:bodyPr wrap="square">
            <a:spAutoFit/>
          </a:bodyPr>
          <a:lstStyle/>
          <a:p>
            <a:r>
              <a:rPr lang="en-US" b="0" i="0" dirty="0">
                <a:solidFill>
                  <a:srgbClr val="181818"/>
                </a:solidFill>
                <a:effectLst/>
                <a:latin typeface="Merriweather" panose="00000500000000000000" pitchFamily="2" charset="0"/>
              </a:rPr>
              <a:t>“We all need to be reminded that democracy isn't just voting for the president every four years and then trusting him to fix things. Democracy is about getting together with your community to think together about your future.”</a:t>
            </a:r>
            <a:br>
              <a:rPr lang="en-US" dirty="0"/>
            </a:br>
            <a:r>
              <a:rPr lang="en-US" b="0" i="0" dirty="0">
                <a:solidFill>
                  <a:srgbClr val="181818"/>
                </a:solidFill>
                <a:effectLst/>
                <a:latin typeface="Merriweather" panose="00000500000000000000" pitchFamily="2" charset="0"/>
              </a:rPr>
              <a:t>― </a:t>
            </a:r>
            <a:r>
              <a:rPr lang="en-US" b="1" i="0" dirty="0">
                <a:solidFill>
                  <a:srgbClr val="333333"/>
                </a:solidFill>
                <a:effectLst/>
                <a:latin typeface="Lato" panose="020F0502020204030203" pitchFamily="34" charset="0"/>
              </a:rPr>
              <a:t>Bill McKibben, </a:t>
            </a:r>
            <a:r>
              <a:rPr lang="en-US" b="1" i="0" u="none" strike="noStrike" dirty="0">
                <a:solidFill>
                  <a:srgbClr val="333333"/>
                </a:solidFill>
                <a:effectLst/>
                <a:latin typeface="Lato" panose="020F0502020204030203" pitchFamily="34" charset="0"/>
                <a:hlinkClick r:id="rId2"/>
              </a:rPr>
              <a:t>Radio Free Vermont: A Fable of Resistance</a:t>
            </a:r>
            <a:endParaRPr lang="en-US" dirty="0"/>
          </a:p>
        </p:txBody>
      </p:sp>
      <p:sp>
        <p:nvSpPr>
          <p:cNvPr id="10" name="TextBox 9">
            <a:extLst>
              <a:ext uri="{FF2B5EF4-FFF2-40B4-BE49-F238E27FC236}">
                <a16:creationId xmlns:a16="http://schemas.microsoft.com/office/drawing/2014/main" id="{42245CD5-081B-4AAF-9188-F3CB0D7A6D96}"/>
              </a:ext>
            </a:extLst>
          </p:cNvPr>
          <p:cNvSpPr txBox="1"/>
          <p:nvPr/>
        </p:nvSpPr>
        <p:spPr>
          <a:xfrm>
            <a:off x="1003852" y="4456907"/>
            <a:ext cx="10127974" cy="923330"/>
          </a:xfrm>
          <a:prstGeom prst="rect">
            <a:avLst/>
          </a:prstGeom>
          <a:noFill/>
        </p:spPr>
        <p:txBody>
          <a:bodyPr wrap="square">
            <a:spAutoFit/>
          </a:bodyPr>
          <a:lstStyle/>
          <a:p>
            <a:r>
              <a:rPr lang="en-US" b="0" i="0" dirty="0">
                <a:solidFill>
                  <a:srgbClr val="181818"/>
                </a:solidFill>
                <a:effectLst/>
                <a:latin typeface="Merriweather" panose="00000500000000000000" pitchFamily="2" charset="0"/>
              </a:rPr>
              <a:t>“One person caring for one neighborhood, that's how we'll change the world, not with policy and policing.”</a:t>
            </a:r>
            <a:br>
              <a:rPr lang="en-US" dirty="0"/>
            </a:br>
            <a:r>
              <a:rPr lang="en-US" b="0" i="0" dirty="0">
                <a:solidFill>
                  <a:srgbClr val="181818"/>
                </a:solidFill>
                <a:effectLst/>
                <a:latin typeface="Merriweather" panose="00000500000000000000" pitchFamily="2" charset="0"/>
              </a:rPr>
              <a:t>― </a:t>
            </a:r>
            <a:r>
              <a:rPr lang="en-US" b="1" i="0" dirty="0">
                <a:solidFill>
                  <a:srgbClr val="333333"/>
                </a:solidFill>
                <a:effectLst/>
                <a:latin typeface="Lato" panose="020F0502020204030203" pitchFamily="34" charset="0"/>
              </a:rPr>
              <a:t>Abhijit </a:t>
            </a:r>
            <a:r>
              <a:rPr lang="en-US" b="1" i="0" dirty="0" err="1">
                <a:solidFill>
                  <a:srgbClr val="333333"/>
                </a:solidFill>
                <a:effectLst/>
                <a:latin typeface="Lato" panose="020F0502020204030203" pitchFamily="34" charset="0"/>
              </a:rPr>
              <a:t>Naskar</a:t>
            </a:r>
            <a:r>
              <a:rPr lang="en-US" b="1" i="0" dirty="0">
                <a:solidFill>
                  <a:srgbClr val="333333"/>
                </a:solidFill>
                <a:effectLst/>
                <a:latin typeface="Lato" panose="020F0502020204030203" pitchFamily="34" charset="0"/>
              </a:rPr>
              <a:t>, </a:t>
            </a:r>
            <a:r>
              <a:rPr lang="en-US" b="1" i="0" u="none" strike="noStrike" dirty="0" err="1">
                <a:solidFill>
                  <a:srgbClr val="333333"/>
                </a:solidFill>
                <a:effectLst/>
                <a:latin typeface="Lato" panose="020F0502020204030203" pitchFamily="34" charset="0"/>
                <a:hlinkClick r:id="rId3"/>
              </a:rPr>
              <a:t>Şehit</a:t>
            </a:r>
            <a:r>
              <a:rPr lang="en-US" b="1" i="0" u="none" strike="noStrike" dirty="0">
                <a:solidFill>
                  <a:srgbClr val="333333"/>
                </a:solidFill>
                <a:effectLst/>
                <a:latin typeface="Lato" panose="020F0502020204030203" pitchFamily="34" charset="0"/>
                <a:hlinkClick r:id="rId3"/>
              </a:rPr>
              <a:t> </a:t>
            </a:r>
            <a:r>
              <a:rPr lang="en-US" b="1" i="0" u="none" strike="noStrike" dirty="0" err="1">
                <a:solidFill>
                  <a:srgbClr val="333333"/>
                </a:solidFill>
                <a:effectLst/>
                <a:latin typeface="Lato" panose="020F0502020204030203" pitchFamily="34" charset="0"/>
                <a:hlinkClick r:id="rId3"/>
              </a:rPr>
              <a:t>Sevda</a:t>
            </a:r>
            <a:r>
              <a:rPr lang="en-US" b="1" i="0" u="none" strike="noStrike" dirty="0">
                <a:solidFill>
                  <a:srgbClr val="333333"/>
                </a:solidFill>
                <a:effectLst/>
                <a:latin typeface="Lato" panose="020F0502020204030203" pitchFamily="34" charset="0"/>
                <a:hlinkClick r:id="rId3"/>
              </a:rPr>
              <a:t> Society: Even in Death I Shall Live</a:t>
            </a:r>
            <a:endParaRPr lang="en-US" dirty="0"/>
          </a:p>
        </p:txBody>
      </p:sp>
      <p:sp>
        <p:nvSpPr>
          <p:cNvPr id="12" name="TextBox 11">
            <a:extLst>
              <a:ext uri="{FF2B5EF4-FFF2-40B4-BE49-F238E27FC236}">
                <a16:creationId xmlns:a16="http://schemas.microsoft.com/office/drawing/2014/main" id="{E0A2CD96-8CF4-4FEA-A2D6-218FAF4EB648}"/>
              </a:ext>
            </a:extLst>
          </p:cNvPr>
          <p:cNvSpPr txBox="1"/>
          <p:nvPr/>
        </p:nvSpPr>
        <p:spPr>
          <a:xfrm>
            <a:off x="1003851" y="5595878"/>
            <a:ext cx="9799983" cy="923330"/>
          </a:xfrm>
          <a:prstGeom prst="rect">
            <a:avLst/>
          </a:prstGeom>
          <a:noFill/>
        </p:spPr>
        <p:txBody>
          <a:bodyPr wrap="square">
            <a:spAutoFit/>
          </a:bodyPr>
          <a:lstStyle/>
          <a:p>
            <a:r>
              <a:rPr lang="en-US" b="0" i="0" dirty="0">
                <a:solidFill>
                  <a:srgbClr val="181818"/>
                </a:solidFill>
                <a:effectLst/>
                <a:latin typeface="Merriweather" panose="00000500000000000000" pitchFamily="2" charset="0"/>
              </a:rPr>
              <a:t>“Most people aren’t lazy; they just need a little push to get going.”</a:t>
            </a:r>
            <a:br>
              <a:rPr lang="en-US" dirty="0"/>
            </a:br>
            <a:r>
              <a:rPr lang="en-US" b="0" i="0" dirty="0">
                <a:solidFill>
                  <a:srgbClr val="181818"/>
                </a:solidFill>
                <a:effectLst/>
                <a:latin typeface="Merriweather" panose="00000500000000000000" pitchFamily="2" charset="0"/>
              </a:rPr>
              <a:t>― </a:t>
            </a:r>
            <a:r>
              <a:rPr lang="en-US" b="1" i="0" dirty="0">
                <a:solidFill>
                  <a:srgbClr val="333333"/>
                </a:solidFill>
                <a:effectLst/>
                <a:latin typeface="Lato" panose="020F0502020204030203" pitchFamily="34" charset="0"/>
              </a:rPr>
              <a:t>Michael Bassey Johnson, </a:t>
            </a:r>
            <a:r>
              <a:rPr lang="en-US" b="1" i="0" u="none" strike="noStrike" dirty="0">
                <a:solidFill>
                  <a:srgbClr val="333333"/>
                </a:solidFill>
                <a:effectLst/>
                <a:latin typeface="Lato" panose="020F0502020204030203" pitchFamily="34" charset="0"/>
                <a:hlinkClick r:id="rId4"/>
              </a:rPr>
              <a:t>Before You Doubt Yourself: Pep Talks and other Crucial Discussions</a:t>
            </a:r>
            <a:endParaRPr lang="en-US" dirty="0"/>
          </a:p>
        </p:txBody>
      </p:sp>
    </p:spTree>
    <p:extLst>
      <p:ext uri="{BB962C8B-B14F-4D97-AF65-F5344CB8AC3E}">
        <p14:creationId xmlns:p14="http://schemas.microsoft.com/office/powerpoint/2010/main" val="1840763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6F40EA-5C56-4322-9A61-08F4880DE6D3}"/>
              </a:ext>
            </a:extLst>
          </p:cNvPr>
          <p:cNvSpPr>
            <a:spLocks noGrp="1"/>
          </p:cNvSpPr>
          <p:nvPr>
            <p:ph idx="1"/>
          </p:nvPr>
        </p:nvSpPr>
        <p:spPr>
          <a:xfrm>
            <a:off x="523875" y="514350"/>
            <a:ext cx="11249025" cy="6143625"/>
          </a:xfrm>
        </p:spPr>
        <p:txBody>
          <a:bodyPr>
            <a:normAutofit/>
          </a:bodyPr>
          <a:lstStyle/>
          <a:p>
            <a:pPr marL="0" indent="0" algn="l">
              <a:buNone/>
            </a:pPr>
            <a:r>
              <a:rPr lang="en-US" b="0" i="0" dirty="0">
                <a:solidFill>
                  <a:srgbClr val="374151"/>
                </a:solidFill>
                <a:effectLst/>
                <a:latin typeface="Gotham"/>
              </a:rPr>
              <a:t>“Volunteers don’t get paid, not because they’re worthless, but because they’re priceless.” </a:t>
            </a:r>
            <a:r>
              <a:rPr lang="en-US" b="1" i="0" dirty="0">
                <a:solidFill>
                  <a:srgbClr val="111827"/>
                </a:solidFill>
                <a:effectLst/>
                <a:latin typeface="Gotham"/>
              </a:rPr>
              <a:t>– Sherry Anderson</a:t>
            </a:r>
          </a:p>
          <a:p>
            <a:pPr marL="0" indent="0" algn="l">
              <a:buNone/>
            </a:pPr>
            <a:r>
              <a:rPr lang="en-US" b="0" i="0" dirty="0">
                <a:solidFill>
                  <a:srgbClr val="374151"/>
                </a:solidFill>
                <a:effectLst/>
                <a:latin typeface="Gotham"/>
              </a:rPr>
              <a:t>“The smallest act of kindness is worth more than the grandest intention.”  </a:t>
            </a:r>
            <a:r>
              <a:rPr lang="en-US" b="1" i="0" dirty="0">
                <a:solidFill>
                  <a:srgbClr val="111827"/>
                </a:solidFill>
                <a:effectLst/>
                <a:latin typeface="Gotham"/>
              </a:rPr>
              <a:t>– Oscar Wilde</a:t>
            </a:r>
          </a:p>
          <a:p>
            <a:pPr marL="0" indent="0" algn="l">
              <a:buNone/>
            </a:pPr>
            <a:r>
              <a:rPr lang="en-US" b="0" i="0" dirty="0">
                <a:solidFill>
                  <a:srgbClr val="374151"/>
                </a:solidFill>
                <a:effectLst/>
                <a:latin typeface="Gotham"/>
              </a:rPr>
              <a:t>“As you grow older, you will discover that you have two hands — one for helping yourself, the other for helping others.” </a:t>
            </a:r>
            <a:r>
              <a:rPr lang="en-US" b="1" i="0" dirty="0">
                <a:solidFill>
                  <a:srgbClr val="111827"/>
                </a:solidFill>
                <a:effectLst/>
                <a:latin typeface="Gotham"/>
              </a:rPr>
              <a:t>— Audrey Hepburn</a:t>
            </a:r>
            <a:endParaRPr lang="en-US" b="1" dirty="0">
              <a:solidFill>
                <a:srgbClr val="111827"/>
              </a:solidFill>
              <a:latin typeface="Gotham"/>
            </a:endParaRPr>
          </a:p>
          <a:p>
            <a:pPr marL="0" indent="0" algn="l">
              <a:buNone/>
            </a:pPr>
            <a:r>
              <a:rPr lang="en-US" b="0" i="0" dirty="0">
                <a:solidFill>
                  <a:srgbClr val="374151"/>
                </a:solidFill>
                <a:effectLst/>
                <a:latin typeface="Gotham"/>
              </a:rPr>
              <a:t>“You may not have saved a lot of money in your life, but if you have saved a lot of heartaches for other folks, you are a pretty rich man.” </a:t>
            </a:r>
            <a:r>
              <a:rPr lang="en-US" b="1" i="0" dirty="0">
                <a:solidFill>
                  <a:srgbClr val="111827"/>
                </a:solidFill>
                <a:effectLst/>
                <a:latin typeface="Gotham"/>
              </a:rPr>
              <a:t>– Seth Parker</a:t>
            </a:r>
          </a:p>
          <a:p>
            <a:pPr marL="0" indent="0" algn="l">
              <a:buNone/>
            </a:pPr>
            <a:r>
              <a:rPr lang="en-US" b="0" i="0" dirty="0">
                <a:solidFill>
                  <a:srgbClr val="374151"/>
                </a:solidFill>
                <a:effectLst/>
                <a:latin typeface="Gotham"/>
              </a:rPr>
              <a:t>“Life’s most persistent and urgent question is, What are you doing for others?” </a:t>
            </a:r>
            <a:r>
              <a:rPr lang="en-US" b="1" i="0" dirty="0">
                <a:solidFill>
                  <a:srgbClr val="111827"/>
                </a:solidFill>
                <a:effectLst/>
                <a:latin typeface="Gotham"/>
              </a:rPr>
              <a:t>— Martin Luther King, Jr.</a:t>
            </a:r>
            <a:endParaRPr lang="en-US" b="0" i="0" dirty="0">
              <a:solidFill>
                <a:srgbClr val="374151"/>
              </a:solidFill>
              <a:effectLst/>
              <a:latin typeface="Gotham"/>
            </a:endParaRPr>
          </a:p>
          <a:p>
            <a:pPr marL="0" indent="0" algn="l">
              <a:buNone/>
            </a:pPr>
            <a:r>
              <a:rPr lang="en-US" b="0" i="0" dirty="0">
                <a:solidFill>
                  <a:srgbClr val="374151"/>
                </a:solidFill>
                <a:effectLst/>
                <a:latin typeface="Gotham"/>
              </a:rPr>
              <a:t>“Our generation has the ability and the responsibility to make our ever-more connected world a more hopeful, stable and peaceful place.” </a:t>
            </a:r>
            <a:r>
              <a:rPr lang="en-US" b="1" i="0" dirty="0">
                <a:solidFill>
                  <a:srgbClr val="111827"/>
                </a:solidFill>
                <a:effectLst/>
                <a:latin typeface="Gotham"/>
              </a:rPr>
              <a:t>— Natalie Portman</a:t>
            </a:r>
            <a:endParaRPr lang="en-US" b="0" i="0" dirty="0">
              <a:solidFill>
                <a:srgbClr val="374151"/>
              </a:solidFill>
              <a:effectLst/>
              <a:latin typeface="Gotham"/>
            </a:endParaRPr>
          </a:p>
          <a:p>
            <a:pPr marL="0" indent="0" algn="l">
              <a:buNone/>
            </a:pPr>
            <a:endParaRPr lang="en-US" b="0" i="0" dirty="0">
              <a:solidFill>
                <a:srgbClr val="0F0E0D"/>
              </a:solidFill>
              <a:effectLst/>
              <a:latin typeface="vollkorn"/>
            </a:endParaRPr>
          </a:p>
        </p:txBody>
      </p:sp>
    </p:spTree>
    <p:extLst>
      <p:ext uri="{BB962C8B-B14F-4D97-AF65-F5344CB8AC3E}">
        <p14:creationId xmlns:p14="http://schemas.microsoft.com/office/powerpoint/2010/main" val="335040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8972AB-EB5B-4578-847E-3E5B9376F6AC}"/>
              </a:ext>
            </a:extLst>
          </p:cNvPr>
          <p:cNvSpPr>
            <a:spLocks noGrp="1"/>
          </p:cNvSpPr>
          <p:nvPr>
            <p:ph idx="1"/>
          </p:nvPr>
        </p:nvSpPr>
        <p:spPr>
          <a:xfrm>
            <a:off x="838200" y="437322"/>
            <a:ext cx="10515600" cy="5739641"/>
          </a:xfrm>
        </p:spPr>
        <p:txBody>
          <a:bodyPr/>
          <a:lstStyle/>
          <a:p>
            <a:pPr marL="0" indent="0" algn="l">
              <a:buNone/>
            </a:pPr>
            <a:r>
              <a:rPr lang="en-US" b="0" i="0" dirty="0">
                <a:solidFill>
                  <a:srgbClr val="374151"/>
                </a:solidFill>
                <a:effectLst/>
                <a:latin typeface="Gotham"/>
              </a:rPr>
              <a:t>“The meaning of life is to find your gift. The purpose of life is to give it away.” </a:t>
            </a:r>
            <a:r>
              <a:rPr lang="en-US" b="1" i="0" dirty="0">
                <a:solidFill>
                  <a:srgbClr val="111827"/>
                </a:solidFill>
                <a:effectLst/>
                <a:latin typeface="Gotham"/>
              </a:rPr>
              <a:t>— William Shakespeare</a:t>
            </a:r>
            <a:endParaRPr lang="en-US" b="0" i="0" dirty="0">
              <a:solidFill>
                <a:srgbClr val="374151"/>
              </a:solidFill>
              <a:effectLst/>
              <a:latin typeface="Gotham"/>
            </a:endParaRPr>
          </a:p>
          <a:p>
            <a:pPr marL="0" indent="0" algn="l">
              <a:buNone/>
            </a:pPr>
            <a:r>
              <a:rPr lang="en-US" b="0" i="0" dirty="0">
                <a:solidFill>
                  <a:srgbClr val="374151"/>
                </a:solidFill>
                <a:effectLst/>
                <a:latin typeface="Gotham"/>
              </a:rPr>
              <a:t>“The unselfish effort to bring cheer to others will be the beginning of a happier life for ourselves.” </a:t>
            </a:r>
            <a:r>
              <a:rPr lang="en-US" b="1" i="0" dirty="0">
                <a:solidFill>
                  <a:srgbClr val="111827"/>
                </a:solidFill>
                <a:effectLst/>
                <a:latin typeface="Gotham"/>
              </a:rPr>
              <a:t>— Helen Keller</a:t>
            </a:r>
            <a:endParaRPr lang="en-US" b="0" i="0" dirty="0">
              <a:solidFill>
                <a:srgbClr val="374151"/>
              </a:solidFill>
              <a:effectLst/>
              <a:latin typeface="Gotham"/>
            </a:endParaRPr>
          </a:p>
          <a:p>
            <a:pPr marL="0" indent="0">
              <a:buNone/>
            </a:pPr>
            <a:r>
              <a:rPr lang="en-US" b="0" i="0" dirty="0">
                <a:solidFill>
                  <a:srgbClr val="374151"/>
                </a:solidFill>
                <a:effectLst/>
                <a:latin typeface="Gotham"/>
              </a:rPr>
              <a:t>“No one is more cherished in this world than someone who lightens the burden of another.” </a:t>
            </a:r>
            <a:r>
              <a:rPr lang="en-US" b="1" i="0" dirty="0">
                <a:solidFill>
                  <a:srgbClr val="111827"/>
                </a:solidFill>
                <a:effectLst/>
                <a:latin typeface="Gotham"/>
              </a:rPr>
              <a:t>– Author Unknown</a:t>
            </a:r>
            <a:endParaRPr lang="en-US" dirty="0"/>
          </a:p>
        </p:txBody>
      </p:sp>
    </p:spTree>
    <p:extLst>
      <p:ext uri="{BB962C8B-B14F-4D97-AF65-F5344CB8AC3E}">
        <p14:creationId xmlns:p14="http://schemas.microsoft.com/office/powerpoint/2010/main" val="838259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D310-352E-4EF3-A417-D4349DC6DA5E}"/>
              </a:ext>
            </a:extLst>
          </p:cNvPr>
          <p:cNvSpPr>
            <a:spLocks noGrp="1"/>
          </p:cNvSpPr>
          <p:nvPr>
            <p:ph type="title"/>
          </p:nvPr>
        </p:nvSpPr>
        <p:spPr>
          <a:xfrm>
            <a:off x="838200" y="365125"/>
            <a:ext cx="10515600" cy="4835525"/>
          </a:xfrm>
        </p:spPr>
        <p:txBody>
          <a:bodyPr>
            <a:normAutofit/>
          </a:bodyPr>
          <a:lstStyle/>
          <a:p>
            <a:r>
              <a:rPr lang="en-US" sz="2800" dirty="0"/>
              <a:t>Source:</a:t>
            </a:r>
            <a:br>
              <a:rPr lang="en-US" dirty="0"/>
            </a:br>
            <a:r>
              <a:rPr lang="en-US" sz="2400" dirty="0"/>
              <a:t>CNN Times Weekly News</a:t>
            </a:r>
            <a:br>
              <a:rPr lang="en-US" sz="2400" dirty="0"/>
            </a:br>
            <a:r>
              <a:rPr lang="en-US" sz="2400" dirty="0"/>
              <a:t>https://www.goodreads.com/quotes/tag/gratitude</a:t>
            </a:r>
          </a:p>
        </p:txBody>
      </p:sp>
    </p:spTree>
    <p:extLst>
      <p:ext uri="{BB962C8B-B14F-4D97-AF65-F5344CB8AC3E}">
        <p14:creationId xmlns:p14="http://schemas.microsoft.com/office/powerpoint/2010/main" val="127438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3890162-AAC3-4C0F-8335-6D20206D6D1F}"/>
              </a:ext>
            </a:extLst>
          </p:cNvPr>
          <p:cNvSpPr>
            <a:spLocks noChangeArrowheads="1"/>
          </p:cNvSpPr>
          <p:nvPr/>
        </p:nvSpPr>
        <p:spPr bwMode="auto">
          <a:xfrm>
            <a:off x="1137446" y="216459"/>
            <a:ext cx="1033421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l"/>
            <a:r>
              <a:rPr lang="en-US" sz="2800" b="0" i="0" dirty="0">
                <a:solidFill>
                  <a:srgbClr val="4D4D4D"/>
                </a:solidFill>
                <a:effectLst/>
                <a:latin typeface="CNN"/>
              </a:rPr>
              <a:t>The Biden administration announced a diplomatic boycott of the 2022 Winter Olympics that will take place in Beijing. Though US athletes will still compete, the Biden administration is joining other select countries in not sending an official delegation </a:t>
            </a:r>
            <a:r>
              <a:rPr lang="en-US" sz="2800" b="0" i="0" u="none" strike="noStrike" dirty="0">
                <a:solidFill>
                  <a:srgbClr val="006598"/>
                </a:solidFill>
                <a:effectLst/>
                <a:latin typeface="CNN"/>
              </a:rPr>
              <a:t>to the 2022 Winter Olympics in Beijing</a:t>
            </a:r>
            <a:r>
              <a:rPr lang="en-US" sz="2800" b="0" i="0" dirty="0">
                <a:solidFill>
                  <a:srgbClr val="4D4D4D"/>
                </a:solidFill>
                <a:effectLst/>
                <a:latin typeface="CNN"/>
              </a:rPr>
              <a:t> in protest of human rights violations in the country’s Xinjiang province.</a:t>
            </a:r>
          </a:p>
        </p:txBody>
      </p:sp>
      <p:pic>
        <p:nvPicPr>
          <p:cNvPr id="1026" name="Picture 2">
            <a:extLst>
              <a:ext uri="{FF2B5EF4-FFF2-40B4-BE49-F238E27FC236}">
                <a16:creationId xmlns:a16="http://schemas.microsoft.com/office/drawing/2014/main" id="{F28CA0E7-99AC-4A89-B5DF-96333CD257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076161"/>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05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4A091F1-FF9F-4145-93DB-2629E0BFBE13}"/>
              </a:ext>
            </a:extLst>
          </p:cNvPr>
          <p:cNvSpPr txBox="1"/>
          <p:nvPr/>
        </p:nvSpPr>
        <p:spPr>
          <a:xfrm>
            <a:off x="838200" y="485776"/>
            <a:ext cx="10515600" cy="2246769"/>
          </a:xfrm>
          <a:prstGeom prst="rect">
            <a:avLst/>
          </a:prstGeom>
          <a:noFill/>
        </p:spPr>
        <p:txBody>
          <a:bodyPr wrap="square">
            <a:spAutoFit/>
          </a:bodyPr>
          <a:lstStyle/>
          <a:p>
            <a:pPr algn="l"/>
            <a:r>
              <a:rPr lang="en-US" sz="2800" b="0" i="0" dirty="0">
                <a:solidFill>
                  <a:srgbClr val="4D4D4D"/>
                </a:solidFill>
                <a:effectLst/>
                <a:latin typeface="CNN"/>
              </a:rPr>
              <a:t>The social media company Instagram recently rolled out a “Take a Break” tool, which deters people from spending endless hours scrolling on the platform. The Instagram feature launched the same week that the company’s head, Adam </a:t>
            </a:r>
            <a:r>
              <a:rPr lang="en-US" sz="2800" b="0" i="0" dirty="0" err="1">
                <a:solidFill>
                  <a:srgbClr val="4D4D4D"/>
                </a:solidFill>
                <a:effectLst/>
                <a:latin typeface="CNN"/>
              </a:rPr>
              <a:t>Mosseri</a:t>
            </a:r>
            <a:r>
              <a:rPr lang="en-US" sz="2800" b="0" i="0" dirty="0">
                <a:solidFill>
                  <a:srgbClr val="4D4D4D"/>
                </a:solidFill>
                <a:effectLst/>
                <a:latin typeface="CNN"/>
              </a:rPr>
              <a:t>, </a:t>
            </a:r>
            <a:r>
              <a:rPr lang="en-US" sz="2800" b="0" i="0" u="none" strike="noStrike" dirty="0">
                <a:solidFill>
                  <a:srgbClr val="006598"/>
                </a:solidFill>
                <a:effectLst/>
                <a:latin typeface="CNN"/>
              </a:rPr>
              <a:t>testified at a Senate hearing over the app’s effects on mental health</a:t>
            </a:r>
            <a:r>
              <a:rPr lang="en-US" sz="2800" b="0" i="0" dirty="0">
                <a:solidFill>
                  <a:srgbClr val="4D4D4D"/>
                </a:solidFill>
                <a:effectLst/>
                <a:latin typeface="CNN"/>
              </a:rPr>
              <a:t>.</a:t>
            </a:r>
          </a:p>
        </p:txBody>
      </p:sp>
      <p:pic>
        <p:nvPicPr>
          <p:cNvPr id="2" name="Picture 2">
            <a:extLst>
              <a:ext uri="{FF2B5EF4-FFF2-40B4-BE49-F238E27FC236}">
                <a16:creationId xmlns:a16="http://schemas.microsoft.com/office/drawing/2014/main" id="{251688AB-3CF6-4C77-98FF-A979282554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943224"/>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714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47E9AD-1FCB-4DED-B1B3-0F30E2D23BA4}"/>
              </a:ext>
            </a:extLst>
          </p:cNvPr>
          <p:cNvSpPr txBox="1"/>
          <p:nvPr/>
        </p:nvSpPr>
        <p:spPr>
          <a:xfrm>
            <a:off x="1676399" y="428626"/>
            <a:ext cx="8296276" cy="2677656"/>
          </a:xfrm>
          <a:prstGeom prst="rect">
            <a:avLst/>
          </a:prstGeom>
          <a:noFill/>
        </p:spPr>
        <p:txBody>
          <a:bodyPr wrap="square">
            <a:spAutoFit/>
          </a:bodyPr>
          <a:lstStyle/>
          <a:p>
            <a:pPr algn="l"/>
            <a:r>
              <a:rPr lang="en-US" sz="2400" b="0" i="0" dirty="0">
                <a:solidFill>
                  <a:srgbClr val="4D4D4D"/>
                </a:solidFill>
                <a:effectLst/>
                <a:latin typeface="CNN"/>
              </a:rPr>
              <a:t>New York city announced that all private sector employers there will be required to implement a Covid-19 vaccine mandate? This new directive means all employees working in the city must be vaccinated, and it’s the first major city-wide mandate of its kind. New York City’s mayor Bill de Blasio </a:t>
            </a:r>
            <a:r>
              <a:rPr lang="en-US" sz="2400" b="0" i="0" u="none" strike="noStrike" dirty="0">
                <a:solidFill>
                  <a:srgbClr val="006598"/>
                </a:solidFill>
                <a:effectLst/>
                <a:latin typeface="CNN"/>
              </a:rPr>
              <a:t>announced the mandate</a:t>
            </a:r>
            <a:r>
              <a:rPr lang="en-US" sz="2400" b="0" i="0" dirty="0">
                <a:solidFill>
                  <a:srgbClr val="4D4D4D"/>
                </a:solidFill>
                <a:effectLst/>
                <a:latin typeface="CNN"/>
              </a:rPr>
              <a:t>, and companies are required to implement the new policy by December 27.</a:t>
            </a:r>
          </a:p>
        </p:txBody>
      </p:sp>
      <p:pic>
        <p:nvPicPr>
          <p:cNvPr id="3074" name="Picture 2">
            <a:extLst>
              <a:ext uri="{FF2B5EF4-FFF2-40B4-BE49-F238E27FC236}">
                <a16:creationId xmlns:a16="http://schemas.microsoft.com/office/drawing/2014/main" id="{55281860-9DCE-41B9-AE16-7E7AF67BA6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205370"/>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54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BC8F22-14D9-4BB3-ADE5-249A5E621830}"/>
              </a:ext>
            </a:extLst>
          </p:cNvPr>
          <p:cNvSpPr txBox="1"/>
          <p:nvPr/>
        </p:nvSpPr>
        <p:spPr>
          <a:xfrm>
            <a:off x="1814512" y="898823"/>
            <a:ext cx="8562975" cy="1938992"/>
          </a:xfrm>
          <a:prstGeom prst="rect">
            <a:avLst/>
          </a:prstGeom>
          <a:noFill/>
        </p:spPr>
        <p:txBody>
          <a:bodyPr wrap="square">
            <a:spAutoFit/>
          </a:bodyPr>
          <a:lstStyle/>
          <a:p>
            <a:pPr algn="l"/>
            <a:r>
              <a:rPr lang="en-US" sz="2400" b="0" i="0" dirty="0">
                <a:solidFill>
                  <a:srgbClr val="4D4D4D"/>
                </a:solidFill>
                <a:effectLst/>
                <a:latin typeface="CNN"/>
              </a:rPr>
              <a:t>The House of Representatives passed a bipartisan bill authorizing $770 billion in funding for national defense and security.   The bill, known as </a:t>
            </a:r>
            <a:r>
              <a:rPr lang="en-US" sz="2400" b="0" i="0" u="none" strike="noStrike" dirty="0">
                <a:solidFill>
                  <a:srgbClr val="006598"/>
                </a:solidFill>
                <a:effectLst/>
                <a:latin typeface="CNN"/>
              </a:rPr>
              <a:t>the National Defense Authorization Act</a:t>
            </a:r>
            <a:r>
              <a:rPr lang="en-US" sz="2400" b="0" i="0" dirty="0">
                <a:solidFill>
                  <a:srgbClr val="4D4D4D"/>
                </a:solidFill>
                <a:effectLst/>
                <a:latin typeface="CNN"/>
              </a:rPr>
              <a:t>, is part of annual legislation that sets the policy agenda and provides funding for the Department of Defense.</a:t>
            </a:r>
          </a:p>
        </p:txBody>
      </p:sp>
      <p:pic>
        <p:nvPicPr>
          <p:cNvPr id="2" name="Picture 2">
            <a:extLst>
              <a:ext uri="{FF2B5EF4-FFF2-40B4-BE49-F238E27FC236}">
                <a16:creationId xmlns:a16="http://schemas.microsoft.com/office/drawing/2014/main" id="{3E46EA76-E393-4393-9B7C-529550A0C5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7391" y="3096039"/>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597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217223-E13A-44D1-ADA4-93FFE481BC8A}"/>
              </a:ext>
            </a:extLst>
          </p:cNvPr>
          <p:cNvSpPr txBox="1"/>
          <p:nvPr/>
        </p:nvSpPr>
        <p:spPr>
          <a:xfrm>
            <a:off x="1271587" y="476250"/>
            <a:ext cx="9648825" cy="2308324"/>
          </a:xfrm>
          <a:prstGeom prst="rect">
            <a:avLst/>
          </a:prstGeom>
          <a:noFill/>
        </p:spPr>
        <p:txBody>
          <a:bodyPr wrap="square">
            <a:spAutoFit/>
          </a:bodyPr>
          <a:lstStyle/>
          <a:p>
            <a:pPr algn="l"/>
            <a:r>
              <a:rPr lang="en-US" sz="2400" b="0" i="0" dirty="0">
                <a:solidFill>
                  <a:srgbClr val="4D4D4D"/>
                </a:solidFill>
                <a:effectLst/>
                <a:latin typeface="CNN"/>
              </a:rPr>
              <a:t> Germany just appointed a new leader, marking a major changing of the guard for one of the world’s largest economies. Germany </a:t>
            </a:r>
            <a:r>
              <a:rPr lang="en-US" sz="2400" b="0" i="0" u="none" strike="noStrike" dirty="0">
                <a:solidFill>
                  <a:srgbClr val="006598"/>
                </a:solidFill>
                <a:effectLst/>
                <a:latin typeface="CNN"/>
              </a:rPr>
              <a:t>voted in</a:t>
            </a:r>
            <a:r>
              <a:rPr lang="en-US" sz="2400" b="0" i="0" dirty="0">
                <a:solidFill>
                  <a:srgbClr val="4D4D4D"/>
                </a:solidFill>
                <a:effectLst/>
                <a:latin typeface="CNN"/>
              </a:rPr>
              <a:t> </a:t>
            </a:r>
            <a:r>
              <a:rPr lang="en-US" sz="2400" b="0" i="0" u="none" strike="noStrike" dirty="0">
                <a:solidFill>
                  <a:srgbClr val="006598"/>
                </a:solidFill>
                <a:effectLst/>
                <a:latin typeface="CNN"/>
              </a:rPr>
              <a:t>Olaf</a:t>
            </a:r>
            <a:r>
              <a:rPr lang="en-US" sz="2400" b="0" i="0" dirty="0">
                <a:solidFill>
                  <a:srgbClr val="4D4D4D"/>
                </a:solidFill>
                <a:effectLst/>
                <a:latin typeface="CNN"/>
              </a:rPr>
              <a:t> </a:t>
            </a:r>
            <a:r>
              <a:rPr lang="en-US" sz="2400" b="0" i="0" u="none" strike="noStrike" dirty="0">
                <a:solidFill>
                  <a:srgbClr val="006598"/>
                </a:solidFill>
                <a:effectLst/>
                <a:latin typeface="CNN"/>
              </a:rPr>
              <a:t>Scholz as its new chancellor</a:t>
            </a:r>
            <a:r>
              <a:rPr lang="en-US" sz="2400" b="0" i="0" dirty="0">
                <a:solidFill>
                  <a:srgbClr val="4D4D4D"/>
                </a:solidFill>
                <a:effectLst/>
                <a:latin typeface="CNN"/>
              </a:rPr>
              <a:t>, replacing Angela Merkel, who held the position for 16 years.</a:t>
            </a:r>
          </a:p>
          <a:p>
            <a:br>
              <a:rPr lang="en-US" sz="2400" dirty="0"/>
            </a:br>
            <a:endParaRPr lang="en-US" sz="2400" b="0" i="0" dirty="0">
              <a:solidFill>
                <a:srgbClr val="4D4D4D"/>
              </a:solidFill>
              <a:effectLst/>
              <a:latin typeface="CNN"/>
            </a:endParaRPr>
          </a:p>
        </p:txBody>
      </p:sp>
      <p:pic>
        <p:nvPicPr>
          <p:cNvPr id="5122" name="Picture 2">
            <a:extLst>
              <a:ext uri="{FF2B5EF4-FFF2-40B4-BE49-F238E27FC236}">
                <a16:creationId xmlns:a16="http://schemas.microsoft.com/office/drawing/2014/main" id="{629B3289-22E7-43A6-A3A9-7771074EA8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5809" y="2358927"/>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612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81F575-5E5F-4139-AF72-F55A178167BD}"/>
              </a:ext>
            </a:extLst>
          </p:cNvPr>
          <p:cNvSpPr txBox="1"/>
          <p:nvPr/>
        </p:nvSpPr>
        <p:spPr>
          <a:xfrm>
            <a:off x="1485900" y="466725"/>
            <a:ext cx="9572625" cy="2308324"/>
          </a:xfrm>
          <a:prstGeom prst="rect">
            <a:avLst/>
          </a:prstGeom>
          <a:noFill/>
        </p:spPr>
        <p:txBody>
          <a:bodyPr wrap="square">
            <a:spAutoFit/>
          </a:bodyPr>
          <a:lstStyle/>
          <a:p>
            <a:pPr algn="l"/>
            <a:r>
              <a:rPr lang="en-US" sz="2400" b="0" i="0" dirty="0">
                <a:solidFill>
                  <a:srgbClr val="4D4D4D"/>
                </a:solidFill>
                <a:effectLst/>
                <a:latin typeface="CNN"/>
              </a:rPr>
              <a:t>Dictionary.com has announced its Word of the Year that they say encompasses the defining events of 2021. </a:t>
            </a:r>
            <a:r>
              <a:rPr lang="en-US" sz="2400" dirty="0">
                <a:solidFill>
                  <a:srgbClr val="4D4D4D"/>
                </a:solidFill>
                <a:latin typeface="CNN"/>
              </a:rPr>
              <a:t>It is “allyship”. </a:t>
            </a:r>
            <a:r>
              <a:rPr lang="en-US" sz="2400" b="0" i="0" dirty="0" err="1">
                <a:solidFill>
                  <a:srgbClr val="4D4D4D"/>
                </a:solidFill>
                <a:effectLst/>
                <a:latin typeface="CNN"/>
              </a:rPr>
              <a:t>Dictionary.com’s</a:t>
            </a:r>
            <a:r>
              <a:rPr lang="en-US" sz="2400" b="0" i="0" dirty="0">
                <a:solidFill>
                  <a:srgbClr val="4D4D4D"/>
                </a:solidFill>
                <a:effectLst/>
                <a:latin typeface="CNN"/>
              </a:rPr>
              <a:t> </a:t>
            </a:r>
            <a:r>
              <a:rPr lang="en-US" sz="2400" b="0" i="0" u="none" strike="noStrike" dirty="0">
                <a:solidFill>
                  <a:srgbClr val="006598"/>
                </a:solidFill>
                <a:effectLst/>
                <a:latin typeface="CNN"/>
              </a:rPr>
              <a:t>word of the year is allyship</a:t>
            </a:r>
            <a:r>
              <a:rPr lang="en-US" sz="2400" b="0" i="0" dirty="0">
                <a:solidFill>
                  <a:srgbClr val="4D4D4D"/>
                </a:solidFill>
                <a:effectLst/>
                <a:latin typeface="CNN"/>
              </a:rPr>
              <a:t>, a word that the company says “acts as a powerful prism through which to view the defining events and experiences of 2021” – from the social justice causes to those serving the front lines of the pandemic.</a:t>
            </a:r>
          </a:p>
        </p:txBody>
      </p:sp>
      <p:pic>
        <p:nvPicPr>
          <p:cNvPr id="6146" name="Picture 2">
            <a:extLst>
              <a:ext uri="{FF2B5EF4-FFF2-40B4-BE49-F238E27FC236}">
                <a16:creationId xmlns:a16="http://schemas.microsoft.com/office/drawing/2014/main" id="{94E7D9E6-C49E-4E5D-86DA-B7E0B06284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4212" y="2962275"/>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0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406827-04F9-40EF-A49A-B5A87690227B}"/>
              </a:ext>
            </a:extLst>
          </p:cNvPr>
          <p:cNvSpPr>
            <a:spLocks noGrp="1"/>
          </p:cNvSpPr>
          <p:nvPr>
            <p:ph type="title"/>
          </p:nvPr>
        </p:nvSpPr>
        <p:spPr>
          <a:xfrm>
            <a:off x="1133475" y="450019"/>
            <a:ext cx="10515600" cy="1920875"/>
          </a:xfrm>
        </p:spPr>
        <p:txBody>
          <a:bodyPr>
            <a:noAutofit/>
          </a:bodyPr>
          <a:lstStyle/>
          <a:p>
            <a:r>
              <a:rPr lang="en-US" sz="2800" b="0" i="0" dirty="0">
                <a:solidFill>
                  <a:srgbClr val="4D4D4D"/>
                </a:solidFill>
                <a:effectLst/>
                <a:latin typeface="CNN"/>
              </a:rPr>
              <a:t>The recent New York City event - an anime convention may provide an early look into the transmissibility of the Omicron coronavirus variant, according to CDC experts.</a:t>
            </a:r>
            <a:r>
              <a:rPr lang="en-US" sz="1100" b="0" i="0" dirty="0">
                <a:solidFill>
                  <a:srgbClr val="4D4D4D"/>
                </a:solidFill>
                <a:effectLst/>
                <a:latin typeface="CNN"/>
              </a:rPr>
              <a:t> </a:t>
            </a:r>
            <a:r>
              <a:rPr lang="en-US" sz="2800" dirty="0">
                <a:solidFill>
                  <a:srgbClr val="4D4D4D"/>
                </a:solidFill>
                <a:latin typeface="CNN"/>
              </a:rPr>
              <a:t>CDC Director Dr. Rochelle </a:t>
            </a:r>
            <a:r>
              <a:rPr lang="en-US" sz="2800" dirty="0" err="1">
                <a:solidFill>
                  <a:srgbClr val="4D4D4D"/>
                </a:solidFill>
                <a:latin typeface="CNN"/>
              </a:rPr>
              <a:t>Walensky</a:t>
            </a:r>
            <a:r>
              <a:rPr lang="en-US" sz="2800" dirty="0">
                <a:solidFill>
                  <a:srgbClr val="4D4D4D"/>
                </a:solidFill>
                <a:latin typeface="CNN"/>
              </a:rPr>
              <a:t> said that Anime NYC, a November convention with an estimated attendance of 53,000, could be pivotal in understanding the variant’s earliest spread in the US.</a:t>
            </a:r>
            <a:br>
              <a:rPr lang="en-US" sz="2800" dirty="0">
                <a:solidFill>
                  <a:srgbClr val="4D4D4D"/>
                </a:solidFill>
                <a:latin typeface="CNN"/>
              </a:rPr>
            </a:br>
            <a:br>
              <a:rPr lang="en-US" sz="2800" dirty="0">
                <a:solidFill>
                  <a:srgbClr val="4D4D4D"/>
                </a:solidFill>
                <a:latin typeface="CNN"/>
              </a:rPr>
            </a:br>
            <a:endParaRPr lang="en-US" sz="2800" dirty="0">
              <a:solidFill>
                <a:srgbClr val="4D4D4D"/>
              </a:solidFill>
              <a:latin typeface="CNN"/>
            </a:endParaRPr>
          </a:p>
        </p:txBody>
      </p:sp>
      <p:pic>
        <p:nvPicPr>
          <p:cNvPr id="2" name="Picture 2">
            <a:extLst>
              <a:ext uri="{FF2B5EF4-FFF2-40B4-BE49-F238E27FC236}">
                <a16:creationId xmlns:a16="http://schemas.microsoft.com/office/drawing/2014/main" id="{C910CA4B-238E-4E81-B6BD-81678E72BF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609022"/>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875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a:extLst>
              <a:ext uri="{FF2B5EF4-FFF2-40B4-BE49-F238E27FC236}">
                <a16:creationId xmlns:a16="http://schemas.microsoft.com/office/drawing/2014/main" id="{57D80541-C5C8-489A-94AB-3EA4D3BC06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a:extLst>
              <a:ext uri="{FF2B5EF4-FFF2-40B4-BE49-F238E27FC236}">
                <a16:creationId xmlns:a16="http://schemas.microsoft.com/office/drawing/2014/main" id="{A54F4A49-5D59-4236-A772-AF1913E0DD2F}"/>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0">
            <a:extLst>
              <a:ext uri="{FF2B5EF4-FFF2-40B4-BE49-F238E27FC236}">
                <a16:creationId xmlns:a16="http://schemas.microsoft.com/office/drawing/2014/main" id="{B7B7F142-AEE9-4859-834C-25DEBCA9FDEB}"/>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a:extLst>
              <a:ext uri="{FF2B5EF4-FFF2-40B4-BE49-F238E27FC236}">
                <a16:creationId xmlns:a16="http://schemas.microsoft.com/office/drawing/2014/main" id="{207F20CD-E0C5-4196-827B-E0671188BB2C}"/>
              </a:ext>
            </a:extLst>
          </p:cNvPr>
          <p:cNvSpPr>
            <a:spLocks noGrp="1"/>
          </p:cNvSpPr>
          <p:nvPr>
            <p:ph type="title"/>
          </p:nvPr>
        </p:nvSpPr>
        <p:spPr>
          <a:xfrm>
            <a:off x="838200" y="1203325"/>
            <a:ext cx="10515600" cy="1325563"/>
          </a:xfrm>
        </p:spPr>
        <p:txBody>
          <a:bodyPr>
            <a:noAutofit/>
          </a:bodyPr>
          <a:lstStyle/>
          <a:p>
            <a:r>
              <a:rPr lang="en-US" sz="2800" b="0" i="0" dirty="0">
                <a:solidFill>
                  <a:srgbClr val="4D4D4D"/>
                </a:solidFill>
                <a:effectLst/>
                <a:latin typeface="CNN"/>
              </a:rPr>
              <a:t>UK Prime Minister Boris </a:t>
            </a:r>
            <a:r>
              <a:rPr lang="en-US" sz="2800" dirty="0">
                <a:solidFill>
                  <a:srgbClr val="4D4D4D"/>
                </a:solidFill>
                <a:latin typeface="CNN"/>
              </a:rPr>
              <a:t>Johnson is embroiled in controversy following allegations that two social events were held in one of the country’s main government buildings in the days leading up to Christmas last year. UK Prime Minister Boris Johnson and his team have received strong condemnation after information and videos emerged seeming to reference Christmas parties that took place at 10 Downing Street when the country was under strict coronavirus restrictions.</a:t>
            </a:r>
            <a:br>
              <a:rPr lang="en-US" sz="2800" dirty="0">
                <a:solidFill>
                  <a:srgbClr val="4D4D4D"/>
                </a:solidFill>
                <a:latin typeface="CNN"/>
              </a:rPr>
            </a:br>
            <a:endParaRPr lang="en-US" sz="2800" dirty="0">
              <a:solidFill>
                <a:srgbClr val="4D4D4D"/>
              </a:solidFill>
              <a:latin typeface="CNN"/>
            </a:endParaRPr>
          </a:p>
        </p:txBody>
      </p:sp>
      <p:pic>
        <p:nvPicPr>
          <p:cNvPr id="2" name="Picture 2">
            <a:extLst>
              <a:ext uri="{FF2B5EF4-FFF2-40B4-BE49-F238E27FC236}">
                <a16:creationId xmlns:a16="http://schemas.microsoft.com/office/drawing/2014/main" id="{2F3BD2FE-25E3-48E6-BFDF-56CAAAD336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643" y="3115917"/>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272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5799</TotalTime>
  <Words>1009</Words>
  <Application>Microsoft Office PowerPoint</Application>
  <PresentationFormat>Widescreen</PresentationFormat>
  <Paragraphs>31</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CNN</vt:lpstr>
      <vt:lpstr>Gotham</vt:lpstr>
      <vt:lpstr>vollkorn</vt:lpstr>
      <vt:lpstr>Arial</vt:lpstr>
      <vt:lpstr>Calibri</vt:lpstr>
      <vt:lpstr>Calibri Light</vt:lpstr>
      <vt:lpstr>Lato</vt:lpstr>
      <vt:lpstr>Merriweather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recent New York City event - an anime convention may provide an early look into the transmissibility of the Omicron coronavirus variant, according to CDC experts. CDC Director Dr. Rochelle Walensky said that Anime NYC, a November convention with an estimated attendance of 53,000, could be pivotal in understanding the variant’s earliest spread in the US.  </vt:lpstr>
      <vt:lpstr>UK Prime Minister Boris Johnson is embroiled in controversy following allegations that two social events were held in one of the country’s main government buildings in the days leading up to Christmas last year. UK Prime Minister Boris Johnson and his team have received strong condemnation after information and videos emerged seeming to reference Christmas parties that took place at 10 Downing Street when the country was under strict coronavirus restrictions. </vt:lpstr>
      <vt:lpstr>Marc Short, a member of the former Trump administration, is cooperating with the House committee investigating the January 6 Capitol riot. The committee hopes to use Short to gain insight into the actions of Mike Pence, whom Short served under. Short was the chief of staff to former Vice President Mike Pence.</vt:lpstr>
      <vt:lpstr>PowerPoint Presentation</vt:lpstr>
      <vt:lpstr>PowerPoint Presentation</vt:lpstr>
      <vt:lpstr>PowerPoint Presentation</vt:lpstr>
      <vt:lpstr>Source: CNN Times Weekly News https://www.goodreads.com/quotes/tag/gratitude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 Yue</dc:creator>
  <cp:lastModifiedBy>Lan Yue</cp:lastModifiedBy>
  <cp:revision>103</cp:revision>
  <dcterms:created xsi:type="dcterms:W3CDTF">2021-06-22T22:08:31Z</dcterms:created>
  <dcterms:modified xsi:type="dcterms:W3CDTF">2021-12-11T19:12:20Z</dcterms:modified>
</cp:coreProperties>
</file>