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Vollkorn"/>
      <p:regular r:id="rId19"/>
      <p:bold r:id="rId20"/>
      <p:italic r:id="rId21"/>
      <p:boldItalic r:id="rId22"/>
    </p:embeddedFont>
    <p:embeddedFont>
      <p:font typeface="Lato"/>
      <p:regular r:id="rId23"/>
      <p:bold r:id="rId24"/>
      <p:italic r:id="rId25"/>
      <p:bold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gGsycI8HfWJ0zaxU8qXx6j4jlQ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Vollkorn-bold.fntdata"/><Relationship Id="rId22" Type="http://schemas.openxmlformats.org/officeDocument/2006/relationships/font" Target="fonts/Vollkorn-boldItalic.fntdata"/><Relationship Id="rId21" Type="http://schemas.openxmlformats.org/officeDocument/2006/relationships/font" Target="fonts/Vollkorn-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erriweather-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Merriweather-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Vollkorn-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5183188" y="987425"/>
            <a:ext cx="6172200" cy="4873625"/>
          </a:xfrm>
          <a:prstGeom prst="rect">
            <a:avLst/>
          </a:prstGeom>
          <a:noFill/>
          <a:ln>
            <a:noFill/>
          </a:ln>
        </p:spPr>
      </p:sp>
      <p:sp>
        <p:nvSpPr>
          <p:cNvPr id="64" name="Google Shape;6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goodreads.com/work/quotes/1470844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890338" y="440926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linedrawing&#10;&#10;Description automatically generated" id="86" name="Google Shape;86;p1"/>
          <p:cNvPicPr preferRelativeResize="0"/>
          <p:nvPr/>
        </p:nvPicPr>
        <p:blipFill rotWithShape="1">
          <a:blip r:embed="rId3">
            <a:alphaModFix/>
          </a:blip>
          <a:srcRect b="0" l="0" r="0" t="0"/>
          <a:stretch/>
        </p:blipFill>
        <p:spPr>
          <a:xfrm>
            <a:off x="890338" y="677674"/>
            <a:ext cx="10333368" cy="4891128"/>
          </a:xfrm>
          <a:prstGeom prst="rect">
            <a:avLst/>
          </a:prstGeom>
          <a:noFill/>
          <a:ln>
            <a:noFill/>
          </a:ln>
        </p:spPr>
      </p:pic>
      <p:sp>
        <p:nvSpPr>
          <p:cNvPr id="87" name="Google Shape;87;p1"/>
          <p:cNvSpPr txBox="1"/>
          <p:nvPr/>
        </p:nvSpPr>
        <p:spPr>
          <a:xfrm>
            <a:off x="974035" y="3816627"/>
            <a:ext cx="9687337" cy="253915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4000" u="none" cap="none" strike="noStrike">
                <a:solidFill>
                  <a:schemeClr val="dk1"/>
                </a:solidFill>
                <a:latin typeface="Calibri"/>
                <a:ea typeface="Calibri"/>
                <a:cs typeface="Calibri"/>
                <a:sym typeface="Calibri"/>
              </a:rPr>
              <a:t>Advanced English Class</a:t>
            </a:r>
            <a:endParaRPr/>
          </a:p>
          <a:p>
            <a:pPr indent="0" lvl="0" marL="0" marR="0" rtl="0" algn="l">
              <a:lnSpc>
                <a:spcPct val="90000"/>
              </a:lnSpc>
              <a:spcBef>
                <a:spcPts val="600"/>
              </a:spcBef>
              <a:spcAft>
                <a:spcPts val="0"/>
              </a:spcAft>
              <a:buNone/>
            </a:pPr>
            <a:r>
              <a:rPr b="1" i="0" lang="en-US" sz="4000" u="none" cap="none" strike="noStrike">
                <a:solidFill>
                  <a:schemeClr val="dk1"/>
                </a:solidFill>
                <a:latin typeface="Calibri"/>
                <a:ea typeface="Calibri"/>
                <a:cs typeface="Calibri"/>
                <a:sym typeface="Calibri"/>
              </a:rPr>
              <a:t>December 4, 2021</a:t>
            </a:r>
            <a:endParaRPr/>
          </a:p>
          <a:p>
            <a:pPr indent="0" lvl="0" marL="0" marR="0" rtl="0" algn="l">
              <a:lnSpc>
                <a:spcPct val="90000"/>
              </a:lnSpc>
              <a:spcBef>
                <a:spcPts val="600"/>
              </a:spcBef>
              <a:spcAft>
                <a:spcPts val="0"/>
              </a:spcAft>
              <a:buNone/>
            </a:pPr>
            <a:r>
              <a:t/>
            </a:r>
            <a:endParaRPr b="1" i="0" sz="40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i="0" sz="4000" u="none" cap="none" strike="noStrike">
              <a:solidFill>
                <a:schemeClr val="dk1"/>
              </a:solidFill>
              <a:latin typeface="Calibri"/>
              <a:ea typeface="Calibri"/>
              <a:cs typeface="Calibri"/>
              <a:sym typeface="Calibri"/>
            </a:endParaRPr>
          </a:p>
        </p:txBody>
      </p:sp>
      <p:sp>
        <p:nvSpPr>
          <p:cNvPr id="88" name="Google Shape;88;p1"/>
          <p:cNvSpPr txBox="1"/>
          <p:nvPr/>
        </p:nvSpPr>
        <p:spPr>
          <a:xfrm>
            <a:off x="974035" y="5781676"/>
            <a:ext cx="65792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Compiled by Sophie Zhang</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The materials included here are for English class practice only.  Please do not distribute.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1028700" y="95567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D4D4D"/>
              </a:buClr>
              <a:buSzPts val="2800"/>
              <a:buFont typeface="Arial"/>
              <a:buNone/>
            </a:pPr>
            <a:r>
              <a:rPr b="0" i="0" lang="en-US" sz="2800">
                <a:solidFill>
                  <a:srgbClr val="4D4D4D"/>
                </a:solidFill>
                <a:latin typeface="Arial"/>
                <a:ea typeface="Arial"/>
                <a:cs typeface="Arial"/>
                <a:sym typeface="Arial"/>
              </a:rPr>
              <a:t>The first known case of the Omicron coronavirus was just detected in the US. </a:t>
            </a:r>
            <a:r>
              <a:rPr lang="en-US" sz="2800">
                <a:solidFill>
                  <a:srgbClr val="4D4D4D"/>
                </a:solidFill>
                <a:latin typeface="Arial"/>
                <a:ea typeface="Arial"/>
                <a:cs typeface="Arial"/>
                <a:sym typeface="Arial"/>
              </a:rPr>
              <a:t>The first US-based case was confirmed in San Francisco, California, in a patient who had recently returned from South Africa.</a:t>
            </a:r>
            <a:br>
              <a:rPr lang="en-US" sz="2800">
                <a:solidFill>
                  <a:srgbClr val="4D4D4D"/>
                </a:solidFill>
                <a:latin typeface="Arial"/>
                <a:ea typeface="Arial"/>
                <a:cs typeface="Arial"/>
                <a:sym typeface="Arial"/>
              </a:rPr>
            </a:br>
            <a:endParaRPr sz="2800">
              <a:solidFill>
                <a:srgbClr val="4D4D4D"/>
              </a:solidFill>
              <a:latin typeface="Arial"/>
              <a:ea typeface="Arial"/>
              <a:cs typeface="Arial"/>
              <a:sym typeface="Arial"/>
            </a:endParaRPr>
          </a:p>
        </p:txBody>
      </p:sp>
      <p:pic>
        <p:nvPicPr>
          <p:cNvPr id="145" name="Google Shape;145;p10"/>
          <p:cNvPicPr preferRelativeResize="0"/>
          <p:nvPr/>
        </p:nvPicPr>
        <p:blipFill rotWithShape="1">
          <a:blip r:embed="rId3">
            <a:alphaModFix/>
          </a:blip>
          <a:srcRect b="0" l="0" r="0" t="0"/>
          <a:stretch/>
        </p:blipFill>
        <p:spPr>
          <a:xfrm>
            <a:off x="2908853" y="2638840"/>
            <a:ext cx="6096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ph type="title"/>
          </p:nvPr>
        </p:nvSpPr>
        <p:spPr>
          <a:xfrm>
            <a:off x="1000125" y="1197528"/>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4D4D4D"/>
              </a:buClr>
              <a:buSzPct val="100000"/>
              <a:buFont typeface="Arial"/>
              <a:buNone/>
            </a:pPr>
            <a:r>
              <a:rPr b="0" i="0" lang="en-US">
                <a:solidFill>
                  <a:srgbClr val="4D4D4D"/>
                </a:solidFill>
                <a:latin typeface="Arial"/>
                <a:ea typeface="Arial"/>
                <a:cs typeface="Arial"/>
                <a:sym typeface="Arial"/>
              </a:rPr>
              <a:t> Majo</a:t>
            </a:r>
            <a:r>
              <a:rPr lang="en-US">
                <a:solidFill>
                  <a:srgbClr val="4D4D4D"/>
                </a:solidFill>
                <a:latin typeface="Arial"/>
                <a:ea typeface="Arial"/>
                <a:cs typeface="Arial"/>
                <a:sym typeface="Arial"/>
              </a:rPr>
              <a:t>r</a:t>
            </a:r>
            <a:r>
              <a:rPr b="0" i="0" lang="en-US">
                <a:solidFill>
                  <a:srgbClr val="4D4D4D"/>
                </a:solidFill>
                <a:latin typeface="Arial"/>
                <a:ea typeface="Arial"/>
                <a:cs typeface="Arial"/>
                <a:sym typeface="Arial"/>
              </a:rPr>
              <a:t> League Baseball entered a work stoppage after failing to reach a new collective bargaining agreement with its players’ union. This is the first </a:t>
            </a:r>
            <a:r>
              <a:rPr b="0" i="0" lang="en-US" u="none" strike="noStrike">
                <a:solidFill>
                  <a:srgbClr val="006598"/>
                </a:solidFill>
                <a:latin typeface="Arial"/>
                <a:ea typeface="Arial"/>
                <a:cs typeface="Arial"/>
                <a:sym typeface="Arial"/>
              </a:rPr>
              <a:t>MLB work stoppage</a:t>
            </a:r>
            <a:r>
              <a:rPr b="0" i="0" lang="en-US">
                <a:solidFill>
                  <a:srgbClr val="4D4D4D"/>
                </a:solidFill>
                <a:latin typeface="Arial"/>
                <a:ea typeface="Arial"/>
                <a:cs typeface="Arial"/>
                <a:sym typeface="Arial"/>
              </a:rPr>
              <a:t> since the infamous 1994-1995 player strike.</a:t>
            </a:r>
            <a:endParaRPr/>
          </a:p>
        </p:txBody>
      </p:sp>
      <p:pic>
        <p:nvPicPr>
          <p:cNvPr id="151" name="Google Shape;151;p11"/>
          <p:cNvPicPr preferRelativeResize="0"/>
          <p:nvPr/>
        </p:nvPicPr>
        <p:blipFill rotWithShape="1">
          <a:blip r:embed="rId3">
            <a:alphaModFix/>
          </a:blip>
          <a:srcRect b="0" l="0" r="0" t="0"/>
          <a:stretch/>
        </p:blipFill>
        <p:spPr>
          <a:xfrm>
            <a:off x="3209925" y="3225248"/>
            <a:ext cx="6096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idx="1" type="body"/>
          </p:nvPr>
        </p:nvSpPr>
        <p:spPr>
          <a:xfrm>
            <a:off x="527049" y="433742"/>
            <a:ext cx="11035031" cy="64242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81818"/>
              </a:buClr>
              <a:buSzPts val="2800"/>
              <a:buNone/>
            </a:pPr>
            <a:r>
              <a:rPr b="0" i="0" lang="en-US">
                <a:solidFill>
                  <a:srgbClr val="181818"/>
                </a:solidFill>
                <a:latin typeface="Merriweather"/>
                <a:ea typeface="Merriweather"/>
                <a:cs typeface="Merriweather"/>
                <a:sym typeface="Merriweather"/>
              </a:rPr>
              <a:t> 				Quotes on Gratitute</a:t>
            </a:r>
            <a:endParaRPr b="0" i="0">
              <a:solidFill>
                <a:srgbClr val="181818"/>
              </a:solidFill>
              <a:latin typeface="Merriweather"/>
              <a:ea typeface="Merriweather"/>
              <a:cs typeface="Merriweather"/>
              <a:sym typeface="Merriweather"/>
            </a:endParaRPr>
          </a:p>
          <a:p>
            <a:pPr indent="0" lvl="0" marL="0" rtl="0" algn="l">
              <a:lnSpc>
                <a:spcPct val="90000"/>
              </a:lnSpc>
              <a:spcBef>
                <a:spcPts val="1000"/>
              </a:spcBef>
              <a:spcAft>
                <a:spcPts val="0"/>
              </a:spcAft>
              <a:buClr>
                <a:srgbClr val="181818"/>
              </a:buClr>
              <a:buSzPts val="1800"/>
              <a:buNone/>
            </a:pPr>
            <a:r>
              <a:rPr b="0" i="0" lang="en-US" sz="1800">
                <a:solidFill>
                  <a:srgbClr val="181818"/>
                </a:solidFill>
                <a:latin typeface="Merriweather"/>
                <a:ea typeface="Merriweather"/>
                <a:cs typeface="Merriweather"/>
                <a:sym typeface="Merriweather"/>
              </a:rPr>
              <a:t>“Let us be grateful to the people who make us happy; they are the charming gardeners who make our souls blossom.”</a:t>
            </a:r>
            <a:br>
              <a:rPr lang="en-US" sz="1800"/>
            </a:br>
            <a:r>
              <a:rPr b="0" i="0" lang="en-US" sz="1800">
                <a:solidFill>
                  <a:srgbClr val="181818"/>
                </a:solidFill>
                <a:latin typeface="Merriweather"/>
                <a:ea typeface="Merriweather"/>
                <a:cs typeface="Merriweather"/>
                <a:sym typeface="Merriweather"/>
              </a:rPr>
              <a:t>― </a:t>
            </a:r>
            <a:r>
              <a:rPr b="1" i="0" lang="en-US" sz="1800">
                <a:solidFill>
                  <a:srgbClr val="333333"/>
                </a:solidFill>
                <a:latin typeface="Lato"/>
                <a:ea typeface="Lato"/>
                <a:cs typeface="Lato"/>
                <a:sym typeface="Lato"/>
              </a:rPr>
              <a:t>Marcel Proust</a:t>
            </a:r>
            <a:endParaRPr/>
          </a:p>
          <a:p>
            <a:pPr indent="0" lvl="0" marL="0" rtl="0" algn="l">
              <a:lnSpc>
                <a:spcPct val="90000"/>
              </a:lnSpc>
              <a:spcBef>
                <a:spcPts val="1000"/>
              </a:spcBef>
              <a:spcAft>
                <a:spcPts val="0"/>
              </a:spcAft>
              <a:buClr>
                <a:srgbClr val="181818"/>
              </a:buClr>
              <a:buSzPts val="1600"/>
              <a:buNone/>
            </a:pPr>
            <a:r>
              <a:rPr b="0" i="0" lang="en-US" sz="1600">
                <a:solidFill>
                  <a:srgbClr val="181818"/>
                </a:solidFill>
                <a:latin typeface="Merriweather"/>
                <a:ea typeface="Merriweather"/>
                <a:cs typeface="Merriweather"/>
                <a:sym typeface="Merriweather"/>
              </a:rPr>
              <a:t>“Dare to Be</a:t>
            </a:r>
            <a:br>
              <a:rPr lang="en-US" sz="1600"/>
            </a:br>
            <a:br>
              <a:rPr lang="en-US" sz="1600"/>
            </a:br>
            <a:r>
              <a:rPr b="0" i="0" lang="en-US" sz="1600">
                <a:solidFill>
                  <a:srgbClr val="181818"/>
                </a:solidFill>
                <a:latin typeface="Merriweather"/>
                <a:ea typeface="Merriweather"/>
                <a:cs typeface="Merriweather"/>
                <a:sym typeface="Merriweather"/>
              </a:rPr>
              <a:t>When a new day begins, dare to smile gratefully.</a:t>
            </a:r>
            <a:br>
              <a:rPr lang="en-US" sz="1600"/>
            </a:br>
            <a:br>
              <a:rPr lang="en-US" sz="1600"/>
            </a:br>
            <a:r>
              <a:rPr b="0" i="0" lang="en-US" sz="1600">
                <a:solidFill>
                  <a:srgbClr val="181818"/>
                </a:solidFill>
                <a:latin typeface="Merriweather"/>
                <a:ea typeface="Merriweather"/>
                <a:cs typeface="Merriweather"/>
                <a:sym typeface="Merriweather"/>
              </a:rPr>
              <a:t>When there is darkness, dare to be the first to shine a light.</a:t>
            </a:r>
            <a:br>
              <a:rPr lang="en-US" sz="1600"/>
            </a:br>
            <a:br>
              <a:rPr lang="en-US" sz="1600"/>
            </a:br>
            <a:r>
              <a:rPr b="0" i="0" lang="en-US" sz="1600">
                <a:solidFill>
                  <a:srgbClr val="181818"/>
                </a:solidFill>
                <a:latin typeface="Merriweather"/>
                <a:ea typeface="Merriweather"/>
                <a:cs typeface="Merriweather"/>
                <a:sym typeface="Merriweather"/>
              </a:rPr>
              <a:t>When there is injustice, dare to be the first to condemn it.</a:t>
            </a:r>
            <a:br>
              <a:rPr lang="en-US" sz="1600"/>
            </a:br>
            <a:br>
              <a:rPr lang="en-US" sz="1600"/>
            </a:br>
            <a:r>
              <a:rPr b="0" i="0" lang="en-US" sz="1600">
                <a:solidFill>
                  <a:srgbClr val="181818"/>
                </a:solidFill>
                <a:latin typeface="Merriweather"/>
                <a:ea typeface="Merriweather"/>
                <a:cs typeface="Merriweather"/>
                <a:sym typeface="Merriweather"/>
              </a:rPr>
              <a:t>When something seems difficult, dare to do it anyway.</a:t>
            </a:r>
            <a:br>
              <a:rPr lang="en-US" sz="1600"/>
            </a:br>
            <a:br>
              <a:rPr lang="en-US" sz="1600"/>
            </a:br>
            <a:r>
              <a:rPr b="0" i="0" lang="en-US" sz="1600">
                <a:solidFill>
                  <a:srgbClr val="181818"/>
                </a:solidFill>
                <a:latin typeface="Merriweather"/>
                <a:ea typeface="Merriweather"/>
                <a:cs typeface="Merriweather"/>
                <a:sym typeface="Merriweather"/>
              </a:rPr>
              <a:t>When life seems to beat you down, dare to fight back.</a:t>
            </a:r>
            <a:br>
              <a:rPr lang="en-US" sz="1600"/>
            </a:br>
            <a:br>
              <a:rPr lang="en-US" sz="1600"/>
            </a:br>
            <a:r>
              <a:rPr b="0" i="0" lang="en-US" sz="1600">
                <a:solidFill>
                  <a:srgbClr val="181818"/>
                </a:solidFill>
                <a:latin typeface="Merriweather"/>
                <a:ea typeface="Merriweather"/>
                <a:cs typeface="Merriweather"/>
                <a:sym typeface="Merriweather"/>
              </a:rPr>
              <a:t>When there seems to be no hope, dare to find some.</a:t>
            </a:r>
            <a:br>
              <a:rPr lang="en-US" sz="1600"/>
            </a:br>
            <a:br>
              <a:rPr lang="en-US" sz="1600"/>
            </a:br>
            <a:r>
              <a:rPr b="0" i="0" lang="en-US" sz="1600">
                <a:solidFill>
                  <a:srgbClr val="181818"/>
                </a:solidFill>
                <a:latin typeface="Merriweather"/>
                <a:ea typeface="Merriweather"/>
                <a:cs typeface="Merriweather"/>
                <a:sym typeface="Merriweather"/>
              </a:rPr>
              <a:t>When you’re feeling tired, dare to keep going.</a:t>
            </a:r>
            <a:br>
              <a:rPr lang="en-US" sz="1600"/>
            </a:br>
            <a:br>
              <a:rPr lang="en-US" sz="1600"/>
            </a:br>
            <a:r>
              <a:rPr b="0" i="0" lang="en-US" sz="1600">
                <a:solidFill>
                  <a:srgbClr val="181818"/>
                </a:solidFill>
                <a:latin typeface="Merriweather"/>
                <a:ea typeface="Merriweather"/>
                <a:cs typeface="Merriweather"/>
                <a:sym typeface="Merriweather"/>
              </a:rPr>
              <a:t>When times are tough, dare to be tougher.</a:t>
            </a:r>
            <a:br>
              <a:rPr lang="en-US" sz="1600"/>
            </a:br>
            <a:br>
              <a:rPr lang="en-US" sz="1600"/>
            </a:br>
            <a:endParaRPr b="0" i="0" sz="2400">
              <a:solidFill>
                <a:srgbClr val="2C2823"/>
              </a:solidFill>
              <a:latin typeface="Vollkorn"/>
              <a:ea typeface="Vollkorn"/>
              <a:cs typeface="Vollkorn"/>
              <a:sym typeface="Vollkor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3"/>
          <p:cNvSpPr txBox="1"/>
          <p:nvPr>
            <p:ph idx="1" type="body"/>
          </p:nvPr>
        </p:nvSpPr>
        <p:spPr>
          <a:xfrm>
            <a:off x="523875" y="514350"/>
            <a:ext cx="11249025" cy="61436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181818"/>
              </a:buClr>
              <a:buSzPct val="100000"/>
              <a:buNone/>
            </a:pPr>
            <a:r>
              <a:rPr b="0" i="0" lang="en-US" sz="2800">
                <a:solidFill>
                  <a:srgbClr val="181818"/>
                </a:solidFill>
                <a:latin typeface="Merriweather"/>
                <a:ea typeface="Merriweather"/>
                <a:cs typeface="Merriweather"/>
                <a:sym typeface="Merriweather"/>
              </a:rPr>
              <a:t>When love hurts you, dare to love again.</a:t>
            </a:r>
            <a:br>
              <a:rPr lang="en-US" sz="2800"/>
            </a:br>
            <a:br>
              <a:rPr lang="en-US" sz="2800"/>
            </a:br>
            <a:r>
              <a:rPr b="0" i="0" lang="en-US" sz="2800">
                <a:solidFill>
                  <a:srgbClr val="181818"/>
                </a:solidFill>
                <a:latin typeface="Merriweather"/>
                <a:ea typeface="Merriweather"/>
                <a:cs typeface="Merriweather"/>
                <a:sym typeface="Merriweather"/>
              </a:rPr>
              <a:t>When someone is hurting, dare to help them heal.</a:t>
            </a:r>
            <a:br>
              <a:rPr lang="en-US" sz="2800"/>
            </a:br>
            <a:br>
              <a:rPr lang="en-US" sz="2800"/>
            </a:br>
            <a:r>
              <a:rPr b="0" i="0" lang="en-US" sz="2800">
                <a:solidFill>
                  <a:srgbClr val="181818"/>
                </a:solidFill>
                <a:latin typeface="Merriweather"/>
                <a:ea typeface="Merriweather"/>
                <a:cs typeface="Merriweather"/>
                <a:sym typeface="Merriweather"/>
              </a:rPr>
              <a:t>When another is lost, dare to help them find the way.</a:t>
            </a:r>
            <a:br>
              <a:rPr lang="en-US" sz="2800"/>
            </a:br>
            <a:br>
              <a:rPr lang="en-US" sz="2800"/>
            </a:br>
            <a:r>
              <a:rPr b="0" i="0" lang="en-US" sz="2800">
                <a:solidFill>
                  <a:srgbClr val="181818"/>
                </a:solidFill>
                <a:latin typeface="Merriweather"/>
                <a:ea typeface="Merriweather"/>
                <a:cs typeface="Merriweather"/>
                <a:sym typeface="Merriweather"/>
              </a:rPr>
              <a:t>When a friend falls, dare to be the first to extend a hand.</a:t>
            </a:r>
            <a:br>
              <a:rPr lang="en-US" sz="2800"/>
            </a:br>
            <a:br>
              <a:rPr lang="en-US" sz="2800"/>
            </a:br>
            <a:r>
              <a:rPr b="0" i="0" lang="en-US" sz="2800">
                <a:solidFill>
                  <a:srgbClr val="181818"/>
                </a:solidFill>
                <a:latin typeface="Merriweather"/>
                <a:ea typeface="Merriweather"/>
                <a:cs typeface="Merriweather"/>
                <a:sym typeface="Merriweather"/>
              </a:rPr>
              <a:t>When you cross paths with another, dare to make them smile.</a:t>
            </a:r>
            <a:br>
              <a:rPr lang="en-US" sz="2800"/>
            </a:br>
            <a:br>
              <a:rPr lang="en-US" sz="2800"/>
            </a:br>
            <a:r>
              <a:rPr b="0" i="0" lang="en-US" sz="2800">
                <a:solidFill>
                  <a:srgbClr val="181818"/>
                </a:solidFill>
                <a:latin typeface="Merriweather"/>
                <a:ea typeface="Merriweather"/>
                <a:cs typeface="Merriweather"/>
                <a:sym typeface="Merriweather"/>
              </a:rPr>
              <a:t>When you feel great, dare to help someone else feel great too.</a:t>
            </a:r>
            <a:br>
              <a:rPr lang="en-US" sz="2800"/>
            </a:br>
            <a:br>
              <a:rPr lang="en-US" sz="2800"/>
            </a:br>
            <a:r>
              <a:rPr b="0" i="0" lang="en-US" sz="2800">
                <a:solidFill>
                  <a:srgbClr val="181818"/>
                </a:solidFill>
                <a:latin typeface="Merriweather"/>
                <a:ea typeface="Merriweather"/>
                <a:cs typeface="Merriweather"/>
                <a:sym typeface="Merriweather"/>
              </a:rPr>
              <a:t>When the day has ended, dare to feel as you’ve done your best.</a:t>
            </a:r>
            <a:br>
              <a:rPr lang="en-US" sz="2800"/>
            </a:br>
            <a:br>
              <a:rPr lang="en-US" sz="2800"/>
            </a:br>
            <a:r>
              <a:rPr b="0" i="0" lang="en-US" sz="2800">
                <a:solidFill>
                  <a:srgbClr val="181818"/>
                </a:solidFill>
                <a:latin typeface="Merriweather"/>
                <a:ea typeface="Merriweather"/>
                <a:cs typeface="Merriweather"/>
                <a:sym typeface="Merriweather"/>
              </a:rPr>
              <a:t>Dare to be the best you can –</a:t>
            </a:r>
            <a:br>
              <a:rPr lang="en-US" sz="2800"/>
            </a:br>
            <a:br>
              <a:rPr lang="en-US" sz="2800"/>
            </a:br>
            <a:r>
              <a:rPr b="0" i="0" lang="en-US" sz="2800">
                <a:solidFill>
                  <a:srgbClr val="181818"/>
                </a:solidFill>
                <a:latin typeface="Merriweather"/>
                <a:ea typeface="Merriweather"/>
                <a:cs typeface="Merriweather"/>
                <a:sym typeface="Merriweather"/>
              </a:rPr>
              <a:t>At all times, Dare to be!”</a:t>
            </a:r>
            <a:br>
              <a:rPr lang="en-US" sz="2800"/>
            </a:br>
            <a:r>
              <a:rPr b="0" i="0" lang="en-US" sz="2800">
                <a:solidFill>
                  <a:srgbClr val="181818"/>
                </a:solidFill>
                <a:latin typeface="Merriweather"/>
                <a:ea typeface="Merriweather"/>
                <a:cs typeface="Merriweather"/>
                <a:sym typeface="Merriweather"/>
              </a:rPr>
              <a:t>― </a:t>
            </a:r>
            <a:r>
              <a:rPr b="1" i="0" lang="en-US" sz="2800">
                <a:solidFill>
                  <a:srgbClr val="333333"/>
                </a:solidFill>
                <a:latin typeface="Lato"/>
                <a:ea typeface="Lato"/>
                <a:cs typeface="Lato"/>
                <a:sym typeface="Lato"/>
              </a:rPr>
              <a:t>Steve Maraboli, </a:t>
            </a:r>
            <a:r>
              <a:rPr b="1" i="0" lang="en-US" sz="2800" u="sng" strike="noStrike">
                <a:solidFill>
                  <a:srgbClr val="333333"/>
                </a:solidFill>
                <a:latin typeface="Lato"/>
                <a:ea typeface="Lato"/>
                <a:cs typeface="Lato"/>
                <a:sym typeface="Lato"/>
                <a:hlinkClick r:id="rId3">
                  <a:extLst>
                    <a:ext uri="{A12FA001-AC4F-418D-AE19-62706E023703}">
                      <ahyp:hlinkClr val="tx"/>
                    </a:ext>
                  </a:extLst>
                </a:hlinkClick>
              </a:rPr>
              <a:t>Life, the Truth, and Being Free</a:t>
            </a:r>
            <a:endParaRPr b="0" i="0">
              <a:solidFill>
                <a:srgbClr val="0F0E0D"/>
              </a:solidFill>
              <a:latin typeface="Vollkorn"/>
              <a:ea typeface="Vollkorn"/>
              <a:cs typeface="Vollkorn"/>
              <a:sym typeface="Vollkor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4"/>
          <p:cNvSpPr txBox="1"/>
          <p:nvPr>
            <p:ph type="title"/>
          </p:nvPr>
        </p:nvSpPr>
        <p:spPr>
          <a:xfrm>
            <a:off x="838200" y="365125"/>
            <a:ext cx="10515600" cy="48355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n-US" sz="2800"/>
              <a:t>Source:</a:t>
            </a:r>
            <a:br>
              <a:rPr lang="en-US"/>
            </a:br>
            <a:r>
              <a:rPr lang="en-US" sz="2400"/>
              <a:t>CNN Times Weekly News</a:t>
            </a:r>
            <a:br>
              <a:rPr lang="en-US" sz="2400"/>
            </a:br>
            <a:r>
              <a:rPr lang="en-US" sz="2400"/>
              <a:t>https://www.goodreads.com/quotes/tag/gratitude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p:nvPr/>
        </p:nvSpPr>
        <p:spPr>
          <a:xfrm>
            <a:off x="1137446" y="647346"/>
            <a:ext cx="10334210" cy="181588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2800">
                <a:solidFill>
                  <a:srgbClr val="4D4D4D"/>
                </a:solidFill>
                <a:latin typeface="Arial"/>
                <a:ea typeface="Arial"/>
                <a:cs typeface="Arial"/>
                <a:sym typeface="Arial"/>
              </a:rPr>
              <a:t>The US and its allies have restarted talks concerning the nuclear capabilities of Iran. After halting negations during the Trump administration, the US is looking </a:t>
            </a:r>
            <a:r>
              <a:rPr b="0" i="0" lang="en-US" sz="2800" u="none" strike="noStrike">
                <a:solidFill>
                  <a:srgbClr val="006598"/>
                </a:solidFill>
                <a:latin typeface="Arial"/>
                <a:ea typeface="Arial"/>
                <a:cs typeface="Arial"/>
                <a:sym typeface="Arial"/>
              </a:rPr>
              <a:t>to restart nuclear talks with Iran</a:t>
            </a:r>
            <a:r>
              <a:rPr b="0" i="0" lang="en-US" sz="2800">
                <a:solidFill>
                  <a:srgbClr val="4D4D4D"/>
                </a:solidFill>
                <a:latin typeface="Arial"/>
                <a:ea typeface="Arial"/>
                <a:cs typeface="Arial"/>
                <a:sym typeface="Arial"/>
              </a:rPr>
              <a:t> and re-enter the Iran nuclear agreement.</a:t>
            </a:r>
            <a:endParaRPr/>
          </a:p>
        </p:txBody>
      </p:sp>
      <p:pic>
        <p:nvPicPr>
          <p:cNvPr id="94" name="Google Shape;94;p2"/>
          <p:cNvPicPr preferRelativeResize="0"/>
          <p:nvPr/>
        </p:nvPicPr>
        <p:blipFill rotWithShape="1">
          <a:blip r:embed="rId3">
            <a:alphaModFix/>
          </a:blip>
          <a:srcRect b="0" l="0" r="0" t="0"/>
          <a:stretch/>
        </p:blipFill>
        <p:spPr>
          <a:xfrm>
            <a:off x="2445026" y="2680273"/>
            <a:ext cx="7044967" cy="39627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nvSpPr>
        <p:spPr>
          <a:xfrm>
            <a:off x="838200" y="485776"/>
            <a:ext cx="105156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a:solidFill>
                  <a:srgbClr val="4D4D4D"/>
                </a:solidFill>
                <a:latin typeface="Arial"/>
                <a:ea typeface="Arial"/>
                <a:cs typeface="Arial"/>
                <a:sym typeface="Arial"/>
              </a:rPr>
              <a:t>The beloved American singer Tony Bennett celebrated his last onstage performance at Radio City Music Hall in New York City at the spry age of 95. Joined by Lady Gaga, Tony Bennett </a:t>
            </a:r>
            <a:r>
              <a:rPr b="0" i="0" lang="en-US" sz="2800" u="none" strike="noStrike">
                <a:solidFill>
                  <a:srgbClr val="006598"/>
                </a:solidFill>
                <a:latin typeface="Arial"/>
                <a:ea typeface="Arial"/>
                <a:cs typeface="Arial"/>
                <a:sym typeface="Arial"/>
              </a:rPr>
              <a:t>performed onstage</a:t>
            </a:r>
            <a:r>
              <a:rPr b="0" i="0" lang="en-US" sz="2800">
                <a:solidFill>
                  <a:srgbClr val="4D4D4D"/>
                </a:solidFill>
                <a:latin typeface="Arial"/>
                <a:ea typeface="Arial"/>
                <a:cs typeface="Arial"/>
                <a:sym typeface="Arial"/>
              </a:rPr>
              <a:t> for what will reportedly be the last time.</a:t>
            </a:r>
            <a:endParaRPr/>
          </a:p>
        </p:txBody>
      </p:sp>
      <p:pic>
        <p:nvPicPr>
          <p:cNvPr id="100" name="Google Shape;100;p3"/>
          <p:cNvPicPr preferRelativeResize="0"/>
          <p:nvPr/>
        </p:nvPicPr>
        <p:blipFill rotWithShape="1">
          <a:blip r:embed="rId3">
            <a:alphaModFix/>
          </a:blip>
          <a:srcRect b="0" l="0" r="0" t="0"/>
          <a:stretch/>
        </p:blipFill>
        <p:spPr>
          <a:xfrm>
            <a:off x="3147392" y="2569265"/>
            <a:ext cx="6096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nvSpPr>
        <p:spPr>
          <a:xfrm>
            <a:off x="1676399" y="428626"/>
            <a:ext cx="8296276"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rgbClr val="4D4D4D"/>
                </a:solidFill>
                <a:latin typeface="Arial"/>
                <a:ea typeface="Arial"/>
                <a:cs typeface="Arial"/>
                <a:sym typeface="Arial"/>
              </a:rPr>
              <a:t>Jewish people around the world began the celebration of Hannukah this week. Nine candles are typically on a Hannukah menorah. Hannukah menorahs </a:t>
            </a:r>
            <a:r>
              <a:rPr b="0" i="0" lang="en-US" sz="2400" u="none" strike="noStrike">
                <a:solidFill>
                  <a:srgbClr val="006598"/>
                </a:solidFill>
                <a:latin typeface="Arial"/>
                <a:ea typeface="Arial"/>
                <a:cs typeface="Arial"/>
                <a:sym typeface="Arial"/>
              </a:rPr>
              <a:t>usually contain nine candles</a:t>
            </a:r>
            <a:r>
              <a:rPr b="0" i="0" lang="en-US" sz="2400">
                <a:solidFill>
                  <a:srgbClr val="4D4D4D"/>
                </a:solidFill>
                <a:latin typeface="Arial"/>
                <a:ea typeface="Arial"/>
                <a:cs typeface="Arial"/>
                <a:sym typeface="Arial"/>
              </a:rPr>
              <a:t>: eight sacred lights and one central light to light the others (sometimes, there is no central light, making eight candles). The eight sacred lights represent the eight nights that the stores of oil burned after the liberation of the sacred Temple in Jerusalem.</a:t>
            </a:r>
            <a:endParaRPr/>
          </a:p>
        </p:txBody>
      </p:sp>
      <p:pic>
        <p:nvPicPr>
          <p:cNvPr id="106" name="Google Shape;106;p4"/>
          <p:cNvPicPr preferRelativeResize="0"/>
          <p:nvPr/>
        </p:nvPicPr>
        <p:blipFill rotWithShape="1">
          <a:blip r:embed="rId3">
            <a:alphaModFix/>
          </a:blip>
          <a:srcRect b="0" l="0" r="0" t="0"/>
          <a:stretch/>
        </p:blipFill>
        <p:spPr>
          <a:xfrm>
            <a:off x="2918792" y="3284883"/>
            <a:ext cx="6096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nvSpPr>
        <p:spPr>
          <a:xfrm>
            <a:off x="1814512" y="898823"/>
            <a:ext cx="856297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rgbClr val="4D4D4D"/>
                </a:solidFill>
                <a:latin typeface="Arial"/>
                <a:ea typeface="Arial"/>
                <a:cs typeface="Arial"/>
                <a:sym typeface="Arial"/>
              </a:rPr>
              <a:t>President Joe Biden recently met with CEOs from the retail industry to discuss challenges brought on by the holiday season. On Cyber Monday, Biden met with the </a:t>
            </a:r>
            <a:r>
              <a:rPr b="0" i="0" lang="en-US" sz="2400" u="none" strike="noStrike">
                <a:solidFill>
                  <a:srgbClr val="006598"/>
                </a:solidFill>
                <a:latin typeface="Arial"/>
                <a:ea typeface="Arial"/>
                <a:cs typeface="Arial"/>
                <a:sym typeface="Arial"/>
              </a:rPr>
              <a:t>leaders of a number of retailers and grocers</a:t>
            </a:r>
            <a:r>
              <a:rPr b="0" i="0" lang="en-US" sz="2400">
                <a:solidFill>
                  <a:srgbClr val="4D4D4D"/>
                </a:solidFill>
                <a:latin typeface="Arial"/>
                <a:ea typeface="Arial"/>
                <a:cs typeface="Arial"/>
                <a:sym typeface="Arial"/>
              </a:rPr>
              <a:t>, including the CEOs of Best Buy, Food Lion and Walmart, to discuss how to keep items on shelves for holiday buyers.</a:t>
            </a:r>
            <a:endParaRPr/>
          </a:p>
        </p:txBody>
      </p:sp>
      <p:pic>
        <p:nvPicPr>
          <p:cNvPr id="112" name="Google Shape;112;p5"/>
          <p:cNvPicPr preferRelativeResize="0"/>
          <p:nvPr/>
        </p:nvPicPr>
        <p:blipFill rotWithShape="1">
          <a:blip r:embed="rId3">
            <a:alphaModFix/>
          </a:blip>
          <a:srcRect b="0" l="0" r="0" t="0"/>
          <a:stretch/>
        </p:blipFill>
        <p:spPr>
          <a:xfrm>
            <a:off x="2968487" y="3240791"/>
            <a:ext cx="6096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nvSpPr>
        <p:spPr>
          <a:xfrm>
            <a:off x="1271587" y="476250"/>
            <a:ext cx="964882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rgbClr val="4D4D4D"/>
                </a:solidFill>
                <a:latin typeface="Arial"/>
                <a:ea typeface="Arial"/>
                <a:cs typeface="Arial"/>
                <a:sym typeface="Arial"/>
              </a:rPr>
              <a:t> The island nation of Barbados just cut its last remaining ties with the British monarchy after 400 years.</a:t>
            </a:r>
            <a:r>
              <a:rPr b="0" i="0" lang="en-US" sz="2400" u="none" strike="noStrike">
                <a:solidFill>
                  <a:srgbClr val="006598"/>
                </a:solidFill>
                <a:latin typeface="Arial"/>
                <a:ea typeface="Arial"/>
                <a:cs typeface="Arial"/>
                <a:sym typeface="Arial"/>
              </a:rPr>
              <a:t> Barbados made the transition from realm to republic</a:t>
            </a:r>
            <a:r>
              <a:rPr b="0" i="0" lang="en-US" sz="2400">
                <a:solidFill>
                  <a:srgbClr val="4D4D4D"/>
                </a:solidFill>
                <a:latin typeface="Arial"/>
                <a:ea typeface="Arial"/>
                <a:cs typeface="Arial"/>
                <a:sym typeface="Arial"/>
              </a:rPr>
              <a:t>. The nation now no longer recognizes Queen Elizabeth as its head of state. Instead, they inaugurated their first president; former Governor-General Sandra Mason.</a:t>
            </a:r>
            <a:endParaRPr/>
          </a:p>
        </p:txBody>
      </p:sp>
      <p:pic>
        <p:nvPicPr>
          <p:cNvPr id="118" name="Google Shape;118;p6"/>
          <p:cNvPicPr preferRelativeResize="0"/>
          <p:nvPr/>
        </p:nvPicPr>
        <p:blipFill rotWithShape="1">
          <a:blip r:embed="rId3">
            <a:alphaModFix/>
          </a:blip>
          <a:srcRect b="0" l="0" r="0" t="0"/>
          <a:stretch/>
        </p:blipFill>
        <p:spPr>
          <a:xfrm>
            <a:off x="3047999" y="2728259"/>
            <a:ext cx="6096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nvSpPr>
        <p:spPr>
          <a:xfrm>
            <a:off x="1485900" y="466725"/>
            <a:ext cx="957262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rgbClr val="4D4D4D"/>
                </a:solidFill>
                <a:latin typeface="Arial"/>
                <a:ea typeface="Arial"/>
                <a:cs typeface="Arial"/>
                <a:sym typeface="Arial"/>
              </a:rPr>
              <a:t>The CEO of the major tech company Twitter stepped down this week.</a:t>
            </a:r>
            <a:endParaRPr/>
          </a:p>
          <a:p>
            <a:pPr indent="0" lvl="0" marL="0" marR="0" rtl="0" algn="l">
              <a:spcBef>
                <a:spcPts val="0"/>
              </a:spcBef>
              <a:spcAft>
                <a:spcPts val="0"/>
              </a:spcAft>
              <a:buNone/>
            </a:pPr>
            <a:r>
              <a:rPr b="0" i="0" lang="en-US" sz="2400">
                <a:solidFill>
                  <a:srgbClr val="4D4D4D"/>
                </a:solidFill>
                <a:latin typeface="Arial"/>
                <a:ea typeface="Arial"/>
                <a:cs typeface="Arial"/>
                <a:sym typeface="Arial"/>
              </a:rPr>
              <a:t>Jack Dorsey, cofounder and public face of Twitter, </a:t>
            </a:r>
            <a:r>
              <a:rPr b="0" i="0" lang="en-US" sz="2400" u="none" strike="noStrike">
                <a:solidFill>
                  <a:srgbClr val="006598"/>
                </a:solidFill>
                <a:latin typeface="Arial"/>
                <a:ea typeface="Arial"/>
                <a:cs typeface="Arial"/>
                <a:sym typeface="Arial"/>
              </a:rPr>
              <a:t>stepped down as the company’s CEO</a:t>
            </a:r>
            <a:r>
              <a:rPr b="0" i="0" lang="en-US" sz="2400">
                <a:solidFill>
                  <a:srgbClr val="4D4D4D"/>
                </a:solidFill>
                <a:latin typeface="Arial"/>
                <a:ea typeface="Arial"/>
                <a:cs typeface="Arial"/>
                <a:sym typeface="Arial"/>
              </a:rPr>
              <a:t>, but says he will remain part of the company’s board until at least next year.</a:t>
            </a:r>
            <a:br>
              <a:rPr lang="en-US" sz="2400">
                <a:solidFill>
                  <a:schemeClr val="dk1"/>
                </a:solidFill>
                <a:latin typeface="Calibri"/>
                <a:ea typeface="Calibri"/>
                <a:cs typeface="Calibri"/>
                <a:sym typeface="Calibri"/>
              </a:rPr>
            </a:br>
            <a:endParaRPr b="1" sz="2400">
              <a:solidFill>
                <a:schemeClr val="dk1"/>
              </a:solidFill>
              <a:latin typeface="Calibri"/>
              <a:ea typeface="Calibri"/>
              <a:cs typeface="Calibri"/>
              <a:sym typeface="Calibri"/>
            </a:endParaRPr>
          </a:p>
        </p:txBody>
      </p:sp>
      <p:pic>
        <p:nvPicPr>
          <p:cNvPr id="124" name="Google Shape;124;p7"/>
          <p:cNvPicPr preferRelativeResize="0"/>
          <p:nvPr/>
        </p:nvPicPr>
        <p:blipFill rotWithShape="1">
          <a:blip r:embed="rId3">
            <a:alphaModFix/>
          </a:blip>
          <a:srcRect b="0" l="0" r="0" t="0"/>
          <a:stretch/>
        </p:blipFill>
        <p:spPr>
          <a:xfrm>
            <a:off x="3048000" y="2191579"/>
            <a:ext cx="6096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ph type="title"/>
          </p:nvPr>
        </p:nvSpPr>
        <p:spPr>
          <a:xfrm>
            <a:off x="1133475" y="450019"/>
            <a:ext cx="10515600" cy="19208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4D4D4D"/>
              </a:buClr>
              <a:buSzPct val="100000"/>
              <a:buFont typeface="Arial"/>
              <a:buNone/>
            </a:pPr>
            <a:r>
              <a:rPr b="0" i="0" lang="en-US" sz="3200">
                <a:solidFill>
                  <a:srgbClr val="4D4D4D"/>
                </a:solidFill>
                <a:latin typeface="Arial"/>
                <a:ea typeface="Arial"/>
                <a:cs typeface="Arial"/>
                <a:sym typeface="Arial"/>
              </a:rPr>
              <a:t>The word “Vaccine” is Merriam-Webster’s 2021 Word of the Year</a:t>
            </a:r>
            <a:r>
              <a:rPr lang="en-US" sz="3200">
                <a:solidFill>
                  <a:srgbClr val="4D4D4D"/>
                </a:solidFill>
                <a:latin typeface="Arial"/>
                <a:ea typeface="Arial"/>
                <a:cs typeface="Arial"/>
                <a:sym typeface="Arial"/>
              </a:rPr>
              <a:t>. Merriam-Webster announced “vaccine” as the 2021 Word of the Year – the word selected based on lookup data, notable spikes, and year-over-year increases in searches.</a:t>
            </a:r>
            <a:br>
              <a:rPr lang="en-US" sz="3200">
                <a:solidFill>
                  <a:srgbClr val="4D4D4D"/>
                </a:solidFill>
                <a:latin typeface="Arial"/>
                <a:ea typeface="Arial"/>
                <a:cs typeface="Arial"/>
                <a:sym typeface="Arial"/>
              </a:rPr>
            </a:br>
            <a:br>
              <a:rPr lang="en-US" sz="3200">
                <a:solidFill>
                  <a:srgbClr val="4D4D4D"/>
                </a:solidFill>
                <a:latin typeface="Arial"/>
                <a:ea typeface="Arial"/>
                <a:cs typeface="Arial"/>
                <a:sym typeface="Arial"/>
              </a:rPr>
            </a:br>
            <a:endParaRPr sz="3200">
              <a:solidFill>
                <a:srgbClr val="4D4D4D"/>
              </a:solidFill>
              <a:latin typeface="Arial"/>
              <a:ea typeface="Arial"/>
              <a:cs typeface="Arial"/>
              <a:sym typeface="Arial"/>
            </a:endParaRPr>
          </a:p>
        </p:txBody>
      </p:sp>
      <p:pic>
        <p:nvPicPr>
          <p:cNvPr id="130" name="Google Shape;130;p8"/>
          <p:cNvPicPr preferRelativeResize="0"/>
          <p:nvPr/>
        </p:nvPicPr>
        <p:blipFill rotWithShape="1">
          <a:blip r:embed="rId3">
            <a:alphaModFix/>
          </a:blip>
          <a:srcRect b="0" l="0" r="0" t="0"/>
          <a:stretch/>
        </p:blipFill>
        <p:spPr>
          <a:xfrm>
            <a:off x="3048000" y="2559326"/>
            <a:ext cx="6096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9"/>
          <p:cNvSpPr/>
          <p:nvPr/>
        </p:nvSpPr>
        <p:spPr>
          <a:xfrm>
            <a:off x="6096000" y="34290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9"/>
          <p:cNvSpPr/>
          <p:nvPr/>
        </p:nvSpPr>
        <p:spPr>
          <a:xfrm>
            <a:off x="6248400" y="35814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9"/>
          <p:cNvSpPr txBox="1"/>
          <p:nvPr>
            <p:ph type="title"/>
          </p:nvPr>
        </p:nvSpPr>
        <p:spPr>
          <a:xfrm>
            <a:off x="838200" y="12033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D4D4D"/>
              </a:buClr>
              <a:buSzPts val="2800"/>
              <a:buFont typeface="Arial"/>
              <a:buNone/>
            </a:pPr>
            <a:r>
              <a:rPr b="0" i="0" lang="en-US" sz="2800">
                <a:solidFill>
                  <a:srgbClr val="4D4D4D"/>
                </a:solidFill>
                <a:latin typeface="Arial"/>
                <a:ea typeface="Arial"/>
                <a:cs typeface="Arial"/>
                <a:sym typeface="Arial"/>
              </a:rPr>
              <a:t>Mark Meadows is now reportedly cooperating with the House select committee investigating the January 6th riot after initially defying a subpoena. </a:t>
            </a:r>
            <a:r>
              <a:rPr lang="en-US" sz="2800">
                <a:solidFill>
                  <a:srgbClr val="4D4D4D"/>
                </a:solidFill>
                <a:latin typeface="Arial"/>
                <a:ea typeface="Arial"/>
                <a:cs typeface="Arial"/>
                <a:sym typeface="Arial"/>
              </a:rPr>
              <a:t>As then-President Donald Trump’s chief of staff, House investigators view Meadows as a key individual in piecing together the events of January 6th insurrection at the US Capitol.</a:t>
            </a:r>
            <a:endParaRPr/>
          </a:p>
        </p:txBody>
      </p:sp>
      <p:pic>
        <p:nvPicPr>
          <p:cNvPr id="139" name="Google Shape;139;p9"/>
          <p:cNvPicPr preferRelativeResize="0"/>
          <p:nvPr/>
        </p:nvPicPr>
        <p:blipFill rotWithShape="1">
          <a:blip r:embed="rId3">
            <a:alphaModFix/>
          </a:blip>
          <a:srcRect b="0" l="0" r="0" t="0"/>
          <a:stretch/>
        </p:blipFill>
        <p:spPr>
          <a:xfrm>
            <a:off x="2895600" y="3046344"/>
            <a:ext cx="609600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2021-06-22T22:08:31Z</dcterms:created>
  <dc:creator>Lan Yue</dc:creator>
</cp:coreProperties>
</file>