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y="6858000" cx="12192000"/>
  <p:notesSz cx="6858000" cy="9144000"/>
  <p:embeddedFontLst>
    <p:embeddedFont>
      <p:font typeface="Vollkorn"/>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http://customooxmlschemas.google.com/">
      <go:slidesCustomData xmlns:go="http://customooxmlschemas.google.com/" r:id="rId23" roundtripDataSignature="AMtx7mh6akVtOLSJoXRb6F8rIdf89NNFw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font" Target="fonts/Vollkorn-bold.fntdata"/><Relationship Id="rId11" Type="http://schemas.openxmlformats.org/officeDocument/2006/relationships/slide" Target="slides/slide7.xml"/><Relationship Id="rId22" Type="http://schemas.openxmlformats.org/officeDocument/2006/relationships/font" Target="fonts/Vollkorn-boldItalic.fntdata"/><Relationship Id="rId10" Type="http://schemas.openxmlformats.org/officeDocument/2006/relationships/slide" Target="slides/slide6.xml"/><Relationship Id="rId21" Type="http://schemas.openxmlformats.org/officeDocument/2006/relationships/font" Target="fonts/Vollkorn-italic.fntdata"/><Relationship Id="rId13" Type="http://schemas.openxmlformats.org/officeDocument/2006/relationships/slide" Target="slides/slide9.xml"/><Relationship Id="rId12" Type="http://schemas.openxmlformats.org/officeDocument/2006/relationships/slide" Target="slides/slide8.xml"/><Relationship Id="rId23" Type="http://customschemas.google.com/relationships/presentationmetadata" Target="metadata"/><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font" Target="fonts/Vollkorn-regular.fntdata"/><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5" name="Google Shape;16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3" name="Shape 113"/>
        <p:cNvGrpSpPr/>
        <p:nvPr/>
      </p:nvGrpSpPr>
      <p:grpSpPr>
        <a:xfrm>
          <a:off x="0" y="0"/>
          <a:ext cx="0" cy="0"/>
          <a:chOff x="0" y="0"/>
          <a:chExt cx="0" cy="0"/>
        </a:xfrm>
      </p:grpSpPr>
      <p:sp>
        <p:nvSpPr>
          <p:cNvPr id="114" name="Google Shape;114;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3" name="Google Shape;133;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1" name="Shape 11"/>
        <p:cNvGrpSpPr/>
        <p:nvPr/>
      </p:nvGrpSpPr>
      <p:grpSpPr>
        <a:xfrm>
          <a:off x="0" y="0"/>
          <a:ext cx="0" cy="0"/>
          <a:chOff x="0" y="0"/>
          <a:chExt cx="0" cy="0"/>
        </a:xfrm>
      </p:grpSpPr>
      <p:sp>
        <p:nvSpPr>
          <p:cNvPr id="12" name="Google Shape;12;p16"/>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6"/>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4" name="Google Shape;14;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8" name="Shape 68"/>
        <p:cNvGrpSpPr/>
        <p:nvPr/>
      </p:nvGrpSpPr>
      <p:grpSpPr>
        <a:xfrm>
          <a:off x="0" y="0"/>
          <a:ext cx="0" cy="0"/>
          <a:chOff x="0" y="0"/>
          <a:chExt cx="0" cy="0"/>
        </a:xfrm>
      </p:grpSpPr>
      <p:sp>
        <p:nvSpPr>
          <p:cNvPr id="69" name="Google Shape;69;p2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25"/>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2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2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2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4" name="Shape 74"/>
        <p:cNvGrpSpPr/>
        <p:nvPr/>
      </p:nvGrpSpPr>
      <p:grpSpPr>
        <a:xfrm>
          <a:off x="0" y="0"/>
          <a:ext cx="0" cy="0"/>
          <a:chOff x="0" y="0"/>
          <a:chExt cx="0" cy="0"/>
        </a:xfrm>
      </p:grpSpPr>
      <p:sp>
        <p:nvSpPr>
          <p:cNvPr id="75" name="Google Shape;75;p26"/>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26"/>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2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2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2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7" name="Shape 17"/>
        <p:cNvGrpSpPr/>
        <p:nvPr/>
      </p:nvGrpSpPr>
      <p:grpSpPr>
        <a:xfrm>
          <a:off x="0" y="0"/>
          <a:ext cx="0" cy="0"/>
          <a:chOff x="0" y="0"/>
          <a:chExt cx="0" cy="0"/>
        </a:xfrm>
      </p:grpSpPr>
      <p:sp>
        <p:nvSpPr>
          <p:cNvPr id="18" name="Google Shape;18;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1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0" name="Google Shape;20;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3" name="Shape 23"/>
        <p:cNvGrpSpPr/>
        <p:nvPr/>
      </p:nvGrpSpPr>
      <p:grpSpPr>
        <a:xfrm>
          <a:off x="0" y="0"/>
          <a:ext cx="0" cy="0"/>
          <a:chOff x="0" y="0"/>
          <a:chExt cx="0" cy="0"/>
        </a:xfrm>
      </p:grpSpPr>
      <p:sp>
        <p:nvSpPr>
          <p:cNvPr id="24" name="Google Shape;24;p18"/>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18"/>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26" name="Google Shape;26;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9" name="Shape 29"/>
        <p:cNvGrpSpPr/>
        <p:nvPr/>
      </p:nvGrpSpPr>
      <p:grpSpPr>
        <a:xfrm>
          <a:off x="0" y="0"/>
          <a:ext cx="0" cy="0"/>
          <a:chOff x="0" y="0"/>
          <a:chExt cx="0" cy="0"/>
        </a:xfrm>
      </p:grpSpPr>
      <p:sp>
        <p:nvSpPr>
          <p:cNvPr id="30" name="Google Shape;30;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19"/>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2" name="Google Shape;32;p19"/>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3" name="Google Shape;33;p1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1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1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6" name="Shape 36"/>
        <p:cNvGrpSpPr/>
        <p:nvPr/>
      </p:nvGrpSpPr>
      <p:grpSpPr>
        <a:xfrm>
          <a:off x="0" y="0"/>
          <a:ext cx="0" cy="0"/>
          <a:chOff x="0" y="0"/>
          <a:chExt cx="0" cy="0"/>
        </a:xfrm>
      </p:grpSpPr>
      <p:sp>
        <p:nvSpPr>
          <p:cNvPr id="37" name="Google Shape;37;p20"/>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20"/>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39" name="Google Shape;39;p20"/>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0" name="Google Shape;40;p20"/>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20"/>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2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2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2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5" name="Shape 45"/>
        <p:cNvGrpSpPr/>
        <p:nvPr/>
      </p:nvGrpSpPr>
      <p:grpSpPr>
        <a:xfrm>
          <a:off x="0" y="0"/>
          <a:ext cx="0" cy="0"/>
          <a:chOff x="0" y="0"/>
          <a:chExt cx="0" cy="0"/>
        </a:xfrm>
      </p:grpSpPr>
      <p:sp>
        <p:nvSpPr>
          <p:cNvPr id="46" name="Google Shape;46;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2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2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2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0" name="Shape 50"/>
        <p:cNvGrpSpPr/>
        <p:nvPr/>
      </p:nvGrpSpPr>
      <p:grpSpPr>
        <a:xfrm>
          <a:off x="0" y="0"/>
          <a:ext cx="0" cy="0"/>
          <a:chOff x="0" y="0"/>
          <a:chExt cx="0" cy="0"/>
        </a:xfrm>
      </p:grpSpPr>
      <p:sp>
        <p:nvSpPr>
          <p:cNvPr id="51" name="Google Shape;51;p2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2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2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4" name="Shape 54"/>
        <p:cNvGrpSpPr/>
        <p:nvPr/>
      </p:nvGrpSpPr>
      <p:grpSpPr>
        <a:xfrm>
          <a:off x="0" y="0"/>
          <a:ext cx="0" cy="0"/>
          <a:chOff x="0" y="0"/>
          <a:chExt cx="0" cy="0"/>
        </a:xfrm>
      </p:grpSpPr>
      <p:sp>
        <p:nvSpPr>
          <p:cNvPr id="55" name="Google Shape;55;p23"/>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23"/>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23"/>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2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2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2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1" name="Shape 61"/>
        <p:cNvGrpSpPr/>
        <p:nvPr/>
      </p:nvGrpSpPr>
      <p:grpSpPr>
        <a:xfrm>
          <a:off x="0" y="0"/>
          <a:ext cx="0" cy="0"/>
          <a:chOff x="0" y="0"/>
          <a:chExt cx="0" cy="0"/>
        </a:xfrm>
      </p:grpSpPr>
      <p:sp>
        <p:nvSpPr>
          <p:cNvPr id="62" name="Google Shape;62;p24"/>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24"/>
          <p:cNvSpPr/>
          <p:nvPr>
            <p:ph idx="2" type="pic"/>
          </p:nvPr>
        </p:nvSpPr>
        <p:spPr>
          <a:xfrm>
            <a:off x="5183188" y="987425"/>
            <a:ext cx="6172200" cy="4873625"/>
          </a:xfrm>
          <a:prstGeom prst="rect">
            <a:avLst/>
          </a:prstGeom>
          <a:noFill/>
          <a:ln>
            <a:noFill/>
          </a:ln>
        </p:spPr>
      </p:sp>
      <p:sp>
        <p:nvSpPr>
          <p:cNvPr id="64" name="Google Shape;64;p24"/>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2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2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2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image" Target="../media/image8.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s://www.artofmanliness.com/pearl-harbor-address-to-the-nation-by-franklin-d-roosevelt/" TargetMode="External"/><Relationship Id="rId4" Type="http://schemas.openxmlformats.org/officeDocument/2006/relationships/image" Target="../media/image9.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1.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2.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image" Target="../media/image4.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10.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7.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sp>
        <p:nvSpPr>
          <p:cNvPr id="84" name="Google Shape;84;p1"/>
          <p:cNvSpPr/>
          <p:nvPr/>
        </p:nvSpPr>
        <p:spPr>
          <a:xfrm>
            <a:off x="0"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1"/>
          <p:cNvSpPr/>
          <p:nvPr/>
        </p:nvSpPr>
        <p:spPr>
          <a:xfrm>
            <a:off x="890338" y="4409267"/>
            <a:ext cx="3474720" cy="18288"/>
          </a:xfrm>
          <a:custGeom>
            <a:rect b="b" l="l" r="r" t="t"/>
            <a:pathLst>
              <a:path extrusionOk="0" fill="none" h="18288" w="347472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extrusionOk="0" h="18288" w="347472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cap="rnd" cmpd="sng" w="44450">
            <a:solidFill>
              <a:schemeClr val="accent2"/>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pic>
        <p:nvPicPr>
          <p:cNvPr descr="A picture containing text, linedrawing&#10;&#10;Description automatically generated" id="86" name="Google Shape;86;p1"/>
          <p:cNvPicPr preferRelativeResize="0"/>
          <p:nvPr/>
        </p:nvPicPr>
        <p:blipFill rotWithShape="1">
          <a:blip r:embed="rId3">
            <a:alphaModFix/>
          </a:blip>
          <a:srcRect b="0" l="0" r="0" t="0"/>
          <a:stretch/>
        </p:blipFill>
        <p:spPr>
          <a:xfrm>
            <a:off x="890338" y="677674"/>
            <a:ext cx="10333368" cy="4891128"/>
          </a:xfrm>
          <a:prstGeom prst="rect">
            <a:avLst/>
          </a:prstGeom>
          <a:noFill/>
          <a:ln>
            <a:noFill/>
          </a:ln>
        </p:spPr>
      </p:pic>
      <p:sp>
        <p:nvSpPr>
          <p:cNvPr id="87" name="Google Shape;87;p1"/>
          <p:cNvSpPr txBox="1"/>
          <p:nvPr/>
        </p:nvSpPr>
        <p:spPr>
          <a:xfrm>
            <a:off x="974035" y="3816627"/>
            <a:ext cx="9687337" cy="2539157"/>
          </a:xfrm>
          <a:prstGeom prst="rect">
            <a:avLst/>
          </a:prstGeom>
          <a:noFill/>
          <a:ln>
            <a:noFill/>
          </a:ln>
        </p:spPr>
        <p:txBody>
          <a:bodyPr anchorCtr="0" anchor="t" bIns="45700" lIns="91425" spcFirstLastPara="1" rIns="91425" wrap="square" tIns="45700">
            <a:spAutoFit/>
          </a:bodyPr>
          <a:lstStyle/>
          <a:p>
            <a:pPr indent="0" lvl="0" marL="0" marR="0" rtl="0" algn="l">
              <a:lnSpc>
                <a:spcPct val="90000"/>
              </a:lnSpc>
              <a:spcBef>
                <a:spcPts val="0"/>
              </a:spcBef>
              <a:spcAft>
                <a:spcPts val="0"/>
              </a:spcAft>
              <a:buNone/>
            </a:pPr>
            <a:r>
              <a:rPr b="1" i="0" lang="en-US" sz="4000" u="none" cap="none" strike="noStrike">
                <a:solidFill>
                  <a:schemeClr val="dk1"/>
                </a:solidFill>
                <a:latin typeface="Calibri"/>
                <a:ea typeface="Calibri"/>
                <a:cs typeface="Calibri"/>
                <a:sym typeface="Calibri"/>
              </a:rPr>
              <a:t>Advanced English Class</a:t>
            </a:r>
            <a:endParaRPr/>
          </a:p>
          <a:p>
            <a:pPr indent="0" lvl="0" marL="0" marR="0" rtl="0" algn="l">
              <a:lnSpc>
                <a:spcPct val="90000"/>
              </a:lnSpc>
              <a:spcBef>
                <a:spcPts val="600"/>
              </a:spcBef>
              <a:spcAft>
                <a:spcPts val="0"/>
              </a:spcAft>
              <a:buNone/>
            </a:pPr>
            <a:r>
              <a:rPr b="1" i="0" lang="en-US" sz="4000" u="none" cap="none" strike="noStrike">
                <a:solidFill>
                  <a:schemeClr val="dk1"/>
                </a:solidFill>
                <a:latin typeface="Calibri"/>
                <a:ea typeface="Calibri"/>
                <a:cs typeface="Calibri"/>
                <a:sym typeface="Calibri"/>
              </a:rPr>
              <a:t>November 20, 2021</a:t>
            </a:r>
            <a:endParaRPr/>
          </a:p>
          <a:p>
            <a:pPr indent="0" lvl="0" marL="0" marR="0" rtl="0" algn="l">
              <a:lnSpc>
                <a:spcPct val="90000"/>
              </a:lnSpc>
              <a:spcBef>
                <a:spcPts val="600"/>
              </a:spcBef>
              <a:spcAft>
                <a:spcPts val="0"/>
              </a:spcAft>
              <a:buNone/>
            </a:pPr>
            <a:r>
              <a:t/>
            </a:r>
            <a:endParaRPr b="1" i="0" sz="4000" u="none" cap="none" strike="noStrike">
              <a:solidFill>
                <a:schemeClr val="dk1"/>
              </a:solidFill>
              <a:latin typeface="Calibri"/>
              <a:ea typeface="Calibri"/>
              <a:cs typeface="Calibri"/>
              <a:sym typeface="Calibri"/>
            </a:endParaRPr>
          </a:p>
          <a:p>
            <a:pPr indent="0" lvl="0" marL="0" marR="0" rtl="0" algn="l">
              <a:lnSpc>
                <a:spcPct val="90000"/>
              </a:lnSpc>
              <a:spcBef>
                <a:spcPts val="600"/>
              </a:spcBef>
              <a:spcAft>
                <a:spcPts val="0"/>
              </a:spcAft>
              <a:buNone/>
            </a:pPr>
            <a:r>
              <a:t/>
            </a:r>
            <a:endParaRPr b="1" i="0" sz="4000" u="none" cap="none" strike="noStrike">
              <a:solidFill>
                <a:schemeClr val="dk1"/>
              </a:solidFill>
              <a:latin typeface="Calibri"/>
              <a:ea typeface="Calibri"/>
              <a:cs typeface="Calibri"/>
              <a:sym typeface="Calibri"/>
            </a:endParaRPr>
          </a:p>
        </p:txBody>
      </p:sp>
      <p:sp>
        <p:nvSpPr>
          <p:cNvPr id="88" name="Google Shape;88;p1"/>
          <p:cNvSpPr txBox="1"/>
          <p:nvPr/>
        </p:nvSpPr>
        <p:spPr>
          <a:xfrm>
            <a:off x="974035" y="5781676"/>
            <a:ext cx="6579290"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1200" u="none" cap="none" strike="noStrike">
                <a:solidFill>
                  <a:schemeClr val="dk1"/>
                </a:solidFill>
                <a:latin typeface="Calibri"/>
                <a:ea typeface="Calibri"/>
                <a:cs typeface="Calibri"/>
                <a:sym typeface="Calibri"/>
              </a:rPr>
              <a:t>* Compiled by Sophie Zhang</a:t>
            </a:r>
            <a:endParaRPr/>
          </a:p>
          <a:p>
            <a:pPr indent="0" lvl="0" marL="0" marR="0" rtl="0" algn="l">
              <a:spcBef>
                <a:spcPts val="0"/>
              </a:spcBef>
              <a:spcAft>
                <a:spcPts val="0"/>
              </a:spcAft>
              <a:buNone/>
            </a:pPr>
            <a:r>
              <a:rPr lang="en-US" sz="1200">
                <a:solidFill>
                  <a:schemeClr val="dk1"/>
                </a:solidFill>
                <a:latin typeface="Calibri"/>
                <a:ea typeface="Calibri"/>
                <a:cs typeface="Calibri"/>
                <a:sym typeface="Calibri"/>
              </a:rPr>
              <a:t>* The materials included here are for English class practice only.  Please do not distribute.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0"/>
          <p:cNvSpPr txBox="1"/>
          <p:nvPr>
            <p:ph type="title"/>
          </p:nvPr>
        </p:nvSpPr>
        <p:spPr>
          <a:xfrm>
            <a:off x="1028700" y="95567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333333"/>
              </a:buClr>
              <a:buSzPts val="2400"/>
              <a:buFont typeface="Arial"/>
              <a:buNone/>
            </a:pPr>
            <a:r>
              <a:rPr b="0" i="0" lang="en-US" sz="2400">
                <a:solidFill>
                  <a:srgbClr val="333333"/>
                </a:solidFill>
                <a:latin typeface="Arial"/>
                <a:ea typeface="Arial"/>
                <a:cs typeface="Arial"/>
                <a:sym typeface="Arial"/>
              </a:rPr>
              <a:t>Adele’s fourth album arrived on Friday and it’s titled “30”.</a:t>
            </a:r>
            <a:r>
              <a:rPr b="0" i="0" lang="en-US" sz="1050">
                <a:solidFill>
                  <a:srgbClr val="777777"/>
                </a:solidFill>
                <a:latin typeface="Arial"/>
                <a:ea typeface="Arial"/>
                <a:cs typeface="Arial"/>
                <a:sym typeface="Arial"/>
              </a:rPr>
              <a:t>   </a:t>
            </a:r>
            <a:r>
              <a:rPr b="0" i="0" lang="en-US" sz="2400">
                <a:latin typeface="Arial"/>
                <a:ea typeface="Arial"/>
                <a:cs typeface="Arial"/>
                <a:sym typeface="Arial"/>
              </a:rPr>
              <a:t>This is her fourth album and her first in six years. (Her others were titled “19,” “21” and “25.”) </a:t>
            </a:r>
            <a:r>
              <a:rPr b="0" i="0" lang="en-US" sz="2400" u="none" strike="noStrike">
                <a:latin typeface="Arial"/>
                <a:ea typeface="Arial"/>
                <a:cs typeface="Arial"/>
                <a:sym typeface="Arial"/>
              </a:rPr>
              <a:t>In a review</a:t>
            </a:r>
            <a:r>
              <a:rPr b="0" i="0" lang="en-US" sz="2400">
                <a:latin typeface="Arial"/>
                <a:ea typeface="Arial"/>
                <a:cs typeface="Arial"/>
                <a:sym typeface="Arial"/>
              </a:rPr>
              <a:t>, our critic wrote that Adele’s voice — “cooing, declaiming, arguing, teasing, imploring, quivering, breaking, shouting — is rightfully at the center.”</a:t>
            </a:r>
            <a:endParaRPr sz="2400"/>
          </a:p>
        </p:txBody>
      </p:sp>
      <p:pic>
        <p:nvPicPr>
          <p:cNvPr descr=" " id="145" name="Google Shape;145;p10"/>
          <p:cNvPicPr preferRelativeResize="0"/>
          <p:nvPr/>
        </p:nvPicPr>
        <p:blipFill rotWithShape="1">
          <a:blip r:embed="rId3">
            <a:alphaModFix/>
          </a:blip>
          <a:srcRect b="0" l="0" r="0" t="0"/>
          <a:stretch/>
        </p:blipFill>
        <p:spPr>
          <a:xfrm>
            <a:off x="3967163" y="2681288"/>
            <a:ext cx="4024312" cy="4024312"/>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11"/>
          <p:cNvSpPr txBox="1"/>
          <p:nvPr>
            <p:ph type="title"/>
          </p:nvPr>
        </p:nvSpPr>
        <p:spPr>
          <a:xfrm>
            <a:off x="1000125" y="1336675"/>
            <a:ext cx="10515600" cy="1325563"/>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rgbClr val="333333"/>
              </a:buClr>
              <a:buSzPct val="100000"/>
              <a:buFont typeface="Arial"/>
              <a:buNone/>
            </a:pPr>
            <a:r>
              <a:rPr b="0" i="0" lang="en-US">
                <a:solidFill>
                  <a:srgbClr val="333333"/>
                </a:solidFill>
                <a:latin typeface="Arial"/>
                <a:ea typeface="Arial"/>
                <a:cs typeface="Arial"/>
                <a:sym typeface="Arial"/>
              </a:rPr>
              <a:t>Scorpions swarmed into villages in southern Egypt late last week, stinging at least 503 people. Experts believe flash flooding was the cause. </a:t>
            </a:r>
            <a:r>
              <a:rPr b="0" i="0" lang="en-US">
                <a:latin typeface="Arial"/>
                <a:ea typeface="Arial"/>
                <a:cs typeface="Arial"/>
                <a:sym typeface="Arial"/>
              </a:rPr>
              <a:t>Heavy rain swept hundreds, if not thousands, of yellowish four-inch scorpions </a:t>
            </a:r>
            <a:r>
              <a:rPr b="0" i="0" lang="en-US" u="none" strike="noStrike">
                <a:latin typeface="Arial"/>
                <a:ea typeface="Arial"/>
                <a:cs typeface="Arial"/>
                <a:sym typeface="Arial"/>
              </a:rPr>
              <a:t>out of their desert burrows and into nearby villages</a:t>
            </a:r>
            <a:r>
              <a:rPr b="0" i="0" lang="en-US">
                <a:latin typeface="Arial"/>
                <a:ea typeface="Arial"/>
                <a:cs typeface="Arial"/>
                <a:sym typeface="Arial"/>
              </a:rPr>
              <a:t>.</a:t>
            </a:r>
            <a:endParaRPr/>
          </a:p>
        </p:txBody>
      </p:sp>
      <p:pic>
        <p:nvPicPr>
          <p:cNvPr id="151" name="Google Shape;151;p11"/>
          <p:cNvPicPr preferRelativeResize="0"/>
          <p:nvPr/>
        </p:nvPicPr>
        <p:blipFill rotWithShape="1">
          <a:blip r:embed="rId3">
            <a:alphaModFix/>
          </a:blip>
          <a:srcRect b="0" l="0" r="0" t="0"/>
          <a:stretch/>
        </p:blipFill>
        <p:spPr>
          <a:xfrm>
            <a:off x="4507230" y="4025583"/>
            <a:ext cx="4159078" cy="233457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12"/>
          <p:cNvSpPr txBox="1"/>
          <p:nvPr>
            <p:ph idx="1" type="body"/>
          </p:nvPr>
        </p:nvSpPr>
        <p:spPr>
          <a:xfrm>
            <a:off x="527049" y="433742"/>
            <a:ext cx="11035031" cy="6424258"/>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rgbClr val="2C2823"/>
              </a:buClr>
              <a:buSzPts val="2800"/>
              <a:buNone/>
            </a:pPr>
            <a:r>
              <a:rPr b="1" i="0" lang="en-US">
                <a:solidFill>
                  <a:srgbClr val="2C2823"/>
                </a:solidFill>
                <a:latin typeface="Vollkorn"/>
                <a:ea typeface="Vollkorn"/>
                <a:cs typeface="Vollkorn"/>
                <a:sym typeface="Vollkorn"/>
              </a:rPr>
              <a:t>Franklin Delano Roosevelt, </a:t>
            </a:r>
            <a:r>
              <a:rPr b="1" i="0" lang="en-US" u="sng">
                <a:solidFill>
                  <a:srgbClr val="87240F"/>
                </a:solidFill>
                <a:latin typeface="Vollkorn"/>
                <a:ea typeface="Vollkorn"/>
                <a:cs typeface="Vollkorn"/>
                <a:sym typeface="Vollkorn"/>
                <a:hlinkClick r:id="rId3">
                  <a:extLst>
                    <a:ext uri="{A12FA001-AC4F-418D-AE19-62706E023703}">
                      <ahyp:hlinkClr val="tx"/>
                    </a:ext>
                  </a:extLst>
                </a:hlinkClick>
              </a:rPr>
              <a:t>"Pearl Harbor Address to the Nation“</a:t>
            </a:r>
            <a:endParaRPr b="1" i="0">
              <a:solidFill>
                <a:srgbClr val="87240F"/>
              </a:solidFill>
              <a:latin typeface="Vollkorn"/>
              <a:ea typeface="Vollkorn"/>
              <a:cs typeface="Vollkorn"/>
              <a:sym typeface="Vollkorn"/>
            </a:endParaRPr>
          </a:p>
          <a:p>
            <a:pPr indent="0" lvl="0" marL="0" rtl="0" algn="l">
              <a:lnSpc>
                <a:spcPct val="90000"/>
              </a:lnSpc>
              <a:spcBef>
                <a:spcPts val="1000"/>
              </a:spcBef>
              <a:spcAft>
                <a:spcPts val="0"/>
              </a:spcAft>
              <a:buClr>
                <a:srgbClr val="2C2823"/>
              </a:buClr>
              <a:buSzPts val="2800"/>
              <a:buNone/>
            </a:pPr>
            <a:r>
              <a:rPr b="1" i="0" lang="en-US">
                <a:solidFill>
                  <a:srgbClr val="2C2823"/>
                </a:solidFill>
                <a:latin typeface="Vollkorn"/>
                <a:ea typeface="Vollkorn"/>
                <a:cs typeface="Vollkorn"/>
                <a:sym typeface="Vollkorn"/>
              </a:rPr>
              <a:t>December 8, 1941; Washington, D.C.</a:t>
            </a:r>
            <a:endParaRPr b="1">
              <a:solidFill>
                <a:srgbClr val="2C2823"/>
              </a:solidFill>
              <a:latin typeface="Vollkorn"/>
              <a:ea typeface="Vollkorn"/>
              <a:cs typeface="Vollkorn"/>
              <a:sym typeface="Vollkorn"/>
            </a:endParaRPr>
          </a:p>
          <a:p>
            <a:pPr indent="0" lvl="0" marL="0" rtl="0" algn="l">
              <a:lnSpc>
                <a:spcPct val="90000"/>
              </a:lnSpc>
              <a:spcBef>
                <a:spcPts val="1000"/>
              </a:spcBef>
              <a:spcAft>
                <a:spcPts val="0"/>
              </a:spcAft>
              <a:buClr>
                <a:srgbClr val="2C2823"/>
              </a:buClr>
              <a:buSzPts val="2400"/>
              <a:buNone/>
            </a:pPr>
            <a:r>
              <a:rPr b="0" i="0" lang="en-US" sz="2400">
                <a:solidFill>
                  <a:srgbClr val="2C2823"/>
                </a:solidFill>
                <a:latin typeface="Vollkorn"/>
                <a:ea typeface="Vollkorn"/>
                <a:cs typeface="Vollkorn"/>
                <a:sym typeface="Vollkorn"/>
              </a:rPr>
              <a:t>The attack on Pearl Harbor, December 7, 1941, shocked the United States to its core, outraging a nation that had hoped to stay out of the mounting turmoil in Asia and Europe. Overnight, the country united in desire to enter the war. The day after the attacks, FDR addressed the nation in a brief, but electrifying speech, declaring war on Japan and giving assurance that the United States would attain victory.</a:t>
            </a:r>
            <a:endParaRPr/>
          </a:p>
          <a:p>
            <a:pPr indent="0" lvl="0" marL="0" rtl="0" algn="l">
              <a:lnSpc>
                <a:spcPct val="90000"/>
              </a:lnSpc>
              <a:spcBef>
                <a:spcPts val="1000"/>
              </a:spcBef>
              <a:spcAft>
                <a:spcPts val="0"/>
              </a:spcAft>
              <a:buClr>
                <a:srgbClr val="2C2823"/>
              </a:buClr>
              <a:buSzPts val="2400"/>
              <a:buNone/>
            </a:pPr>
            <a:r>
              <a:rPr b="0" i="0" lang="en-US" sz="2400">
                <a:solidFill>
                  <a:srgbClr val="2C2823"/>
                </a:solidFill>
                <a:latin typeface="Vollkorn"/>
                <a:ea typeface="Vollkorn"/>
                <a:cs typeface="Vollkorn"/>
                <a:sym typeface="Vollkorn"/>
              </a:rPr>
              <a:t>Be sure to listen to the audio of the speech. Imagine every American family, rattled and worried, listening around the radio to what their president would say. They knew their whole world was about to change forever. Listen to the reaction of Congress as they applaud and cheer FDR's words. The emotion is so very real and palatable; it truly transports you back to that critical moment in time.</a:t>
            </a:r>
            <a:endParaRPr/>
          </a:p>
        </p:txBody>
      </p:sp>
      <p:pic>
        <p:nvPicPr>
          <p:cNvPr descr="franklin delano roosevelt fdr pearl harbor speech 1941" id="157" name="Google Shape;157;p12"/>
          <p:cNvPicPr preferRelativeResize="0"/>
          <p:nvPr/>
        </p:nvPicPr>
        <p:blipFill rotWithShape="1">
          <a:blip r:embed="rId4">
            <a:alphaModFix/>
          </a:blip>
          <a:srcRect b="0" l="0" r="0" t="0"/>
          <a:stretch/>
        </p:blipFill>
        <p:spPr>
          <a:xfrm>
            <a:off x="8361681" y="4815694"/>
            <a:ext cx="2266314" cy="1683547"/>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13"/>
          <p:cNvSpPr txBox="1"/>
          <p:nvPr>
            <p:ph idx="1" type="body"/>
          </p:nvPr>
        </p:nvSpPr>
        <p:spPr>
          <a:xfrm>
            <a:off x="523875" y="514350"/>
            <a:ext cx="11249025" cy="6143625"/>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rgbClr val="0F0E0D"/>
              </a:buClr>
              <a:buSzPts val="2800"/>
              <a:buNone/>
            </a:pPr>
            <a:r>
              <a:rPr b="0" i="0" lang="en-US">
                <a:solidFill>
                  <a:srgbClr val="0F0E0D"/>
                </a:solidFill>
                <a:latin typeface="Vollkorn"/>
                <a:ea typeface="Vollkorn"/>
                <a:cs typeface="Vollkorn"/>
                <a:sym typeface="Vollkorn"/>
              </a:rPr>
              <a:t>“Mr. Vice President, Mr. Speaker, members of the Senate and the House of Representatives: yesterday, December 7, 1941-</a:t>
            </a:r>
            <a:r>
              <a:rPr b="0" i="1" lang="en-US">
                <a:solidFill>
                  <a:srgbClr val="0F0E0D"/>
                </a:solidFill>
                <a:latin typeface="Vollkorn"/>
                <a:ea typeface="Vollkorn"/>
                <a:cs typeface="Vollkorn"/>
                <a:sym typeface="Vollkorn"/>
              </a:rPr>
              <a:t>a date which will live in infamy</a:t>
            </a:r>
            <a:r>
              <a:rPr b="0" i="0" lang="en-US">
                <a:solidFill>
                  <a:srgbClr val="0F0E0D"/>
                </a:solidFill>
                <a:latin typeface="Vollkorn"/>
                <a:ea typeface="Vollkorn"/>
                <a:cs typeface="Vollkorn"/>
                <a:sym typeface="Vollkorn"/>
              </a:rPr>
              <a:t>-the United States of America was suddenly and deliberately attacked by naval and air forces of the Empire of Japan.....</a:t>
            </a:r>
            <a:endParaRPr/>
          </a:p>
          <a:p>
            <a:pPr indent="0" lvl="0" marL="0" rtl="0" algn="l">
              <a:lnSpc>
                <a:spcPct val="90000"/>
              </a:lnSpc>
              <a:spcBef>
                <a:spcPts val="1000"/>
              </a:spcBef>
              <a:spcAft>
                <a:spcPts val="0"/>
              </a:spcAft>
              <a:buClr>
                <a:srgbClr val="0F0E0D"/>
              </a:buClr>
              <a:buSzPts val="2800"/>
              <a:buNone/>
            </a:pPr>
            <a:r>
              <a:rPr b="0" i="0" lang="en-US">
                <a:solidFill>
                  <a:srgbClr val="0F0E0D"/>
                </a:solidFill>
                <a:latin typeface="Vollkorn"/>
                <a:ea typeface="Vollkorn"/>
                <a:cs typeface="Vollkorn"/>
                <a:sym typeface="Vollkorn"/>
              </a:rPr>
              <a:t>But always will our whole nation remember the character of the onslaught against us. No matter how long it may take us to overcome this premeditated invasion, the American people in their righteous might will win through to absolute victory.</a:t>
            </a:r>
            <a:endParaRPr/>
          </a:p>
          <a:p>
            <a:pPr indent="0" lvl="0" marL="0" rtl="0" algn="l">
              <a:lnSpc>
                <a:spcPct val="90000"/>
              </a:lnSpc>
              <a:spcBef>
                <a:spcPts val="1000"/>
              </a:spcBef>
              <a:spcAft>
                <a:spcPts val="0"/>
              </a:spcAft>
              <a:buClr>
                <a:srgbClr val="0F0E0D"/>
              </a:buClr>
              <a:buSzPts val="2800"/>
              <a:buNone/>
            </a:pPr>
            <a:r>
              <a:rPr b="0" i="0" lang="en-US">
                <a:solidFill>
                  <a:srgbClr val="0F0E0D"/>
                </a:solidFill>
                <a:latin typeface="Vollkorn"/>
                <a:ea typeface="Vollkorn"/>
                <a:cs typeface="Vollkorn"/>
                <a:sym typeface="Vollkorn"/>
              </a:rPr>
              <a:t>I believe that I interpret the will of the Congress and of the people when I assert that we will not only defend ourselves to the uttermost but will make it very certain that this form of treachery shall never again endanger us.</a:t>
            </a:r>
            <a:endParaRPr/>
          </a:p>
          <a:p>
            <a:pPr indent="0" lvl="0" marL="0" rtl="0" algn="l">
              <a:lnSpc>
                <a:spcPct val="90000"/>
              </a:lnSpc>
              <a:spcBef>
                <a:spcPts val="1000"/>
              </a:spcBef>
              <a:spcAft>
                <a:spcPts val="0"/>
              </a:spcAft>
              <a:buClr>
                <a:srgbClr val="0F0E0D"/>
              </a:buClr>
              <a:buSzPts val="2800"/>
              <a:buNone/>
            </a:pPr>
            <a:r>
              <a:rPr b="0" i="0" lang="en-US">
                <a:solidFill>
                  <a:srgbClr val="0F0E0D"/>
                </a:solidFill>
                <a:latin typeface="Vollkorn"/>
                <a:ea typeface="Vollkorn"/>
                <a:cs typeface="Vollkorn"/>
                <a:sym typeface="Vollkorn"/>
              </a:rPr>
              <a:t>Hostilities exist. There is no blinking at the fact that our people, our territory and our interests are in grave danger.</a:t>
            </a:r>
            <a:endParaRPr/>
          </a:p>
          <a:p>
            <a:pPr indent="0" lvl="0" marL="0" rtl="0" algn="l">
              <a:lnSpc>
                <a:spcPct val="90000"/>
              </a:lnSpc>
              <a:spcBef>
                <a:spcPts val="1000"/>
              </a:spcBef>
              <a:spcAft>
                <a:spcPts val="0"/>
              </a:spcAft>
              <a:buClr>
                <a:srgbClr val="0F0E0D"/>
              </a:buClr>
              <a:buSzPts val="2800"/>
              <a:buNone/>
            </a:pPr>
            <a:r>
              <a:rPr b="0" i="0" lang="en-US">
                <a:solidFill>
                  <a:srgbClr val="0F0E0D"/>
                </a:solidFill>
                <a:latin typeface="Vollkorn"/>
                <a:ea typeface="Vollkorn"/>
                <a:cs typeface="Vollkorn"/>
                <a:sym typeface="Vollkorn"/>
              </a:rPr>
              <a:t>With confidence in our armed forces-with the unbounding determination of our people-we will gain the inevitable triumph-so help us God.”</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4"/>
          <p:cNvSpPr txBox="1"/>
          <p:nvPr>
            <p:ph type="title"/>
          </p:nvPr>
        </p:nvSpPr>
        <p:spPr>
          <a:xfrm>
            <a:off x="838200" y="365125"/>
            <a:ext cx="10515600" cy="483552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2800"/>
              <a:buFont typeface="Calibri"/>
              <a:buNone/>
            </a:pPr>
            <a:r>
              <a:rPr lang="en-US" sz="2800"/>
              <a:t>Source:</a:t>
            </a:r>
            <a:br>
              <a:rPr lang="en-US"/>
            </a:br>
            <a:r>
              <a:rPr lang="en-US" sz="2400"/>
              <a:t>NY Times Weekly News</a:t>
            </a:r>
            <a:br>
              <a:rPr lang="en-US" sz="2400"/>
            </a:br>
            <a:r>
              <a:rPr lang="en-US" sz="2400"/>
              <a:t>https://www.artofmanliness.com/character/knowledge-of-men/the-35-greatest-speeches-in-history/</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sp>
        <p:nvSpPr>
          <p:cNvPr id="93" name="Google Shape;93;p2"/>
          <p:cNvSpPr/>
          <p:nvPr/>
        </p:nvSpPr>
        <p:spPr>
          <a:xfrm>
            <a:off x="1137446" y="216459"/>
            <a:ext cx="10334210" cy="2677656"/>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0" i="0" lang="en-US" sz="2800">
                <a:solidFill>
                  <a:srgbClr val="333333"/>
                </a:solidFill>
                <a:latin typeface="Arial"/>
                <a:ea typeface="Arial"/>
                <a:cs typeface="Arial"/>
                <a:sym typeface="Arial"/>
              </a:rPr>
              <a:t>E.U. officials have accused Belarus’s president of manufacturing a continuing migrant crisis on the bloc’s eastern border</a:t>
            </a:r>
            <a:r>
              <a:rPr b="0" i="0" lang="en-US" sz="2800">
                <a:solidFill>
                  <a:schemeClr val="dk1"/>
                </a:solidFill>
                <a:latin typeface="Arial"/>
                <a:ea typeface="Arial"/>
                <a:cs typeface="Arial"/>
                <a:sym typeface="Arial"/>
              </a:rPr>
              <a:t>. Belarus’s autocratic leader and his government appears to have orchestrated the current migrant crisis by encouraging or even shepherding visitors from places like Iraq and Syria to the borders of E.U. member countries.</a:t>
            </a:r>
            <a:endParaRPr b="0" i="0" sz="2800">
              <a:solidFill>
                <a:schemeClr val="dk1"/>
              </a:solidFill>
              <a:latin typeface="Arial"/>
              <a:ea typeface="Arial"/>
              <a:cs typeface="Arial"/>
              <a:sym typeface="Arial"/>
            </a:endParaRPr>
          </a:p>
        </p:txBody>
      </p:sp>
      <p:pic>
        <p:nvPicPr>
          <p:cNvPr descr=" " id="94" name="Google Shape;94;p2"/>
          <p:cNvPicPr preferRelativeResize="0"/>
          <p:nvPr/>
        </p:nvPicPr>
        <p:blipFill rotWithShape="1">
          <a:blip r:embed="rId3">
            <a:alphaModFix/>
          </a:blip>
          <a:srcRect b="0" l="0" r="0" t="0"/>
          <a:stretch/>
        </p:blipFill>
        <p:spPr>
          <a:xfrm>
            <a:off x="3700463" y="2894115"/>
            <a:ext cx="3429000" cy="34290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3"/>
          <p:cNvSpPr txBox="1"/>
          <p:nvPr/>
        </p:nvSpPr>
        <p:spPr>
          <a:xfrm>
            <a:off x="838200" y="485776"/>
            <a:ext cx="10515600" cy="224676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800">
                <a:solidFill>
                  <a:srgbClr val="333333"/>
                </a:solidFill>
                <a:latin typeface="Arial"/>
                <a:ea typeface="Arial"/>
                <a:cs typeface="Arial"/>
                <a:sym typeface="Arial"/>
              </a:rPr>
              <a:t>Pfizer this week asked the F.D.A. to authorize an antiviral Covid pill. </a:t>
            </a:r>
            <a:r>
              <a:rPr i="0" lang="en-US" sz="2800">
                <a:solidFill>
                  <a:schemeClr val="dk1"/>
                </a:solidFill>
                <a:latin typeface="Arial"/>
                <a:ea typeface="Arial"/>
                <a:cs typeface="Arial"/>
                <a:sym typeface="Arial"/>
              </a:rPr>
              <a:t>Pfizer requested emergency use authorization </a:t>
            </a:r>
            <a:r>
              <a:rPr i="0" lang="en-US" sz="2800" u="none" strike="noStrike">
                <a:solidFill>
                  <a:schemeClr val="dk1"/>
                </a:solidFill>
                <a:latin typeface="Arial"/>
                <a:ea typeface="Arial"/>
                <a:cs typeface="Arial"/>
                <a:sym typeface="Arial"/>
              </a:rPr>
              <a:t>for its Covid pill</a:t>
            </a:r>
            <a:r>
              <a:rPr i="0" lang="en-US" sz="2800">
                <a:solidFill>
                  <a:schemeClr val="dk1"/>
                </a:solidFill>
                <a:latin typeface="Arial"/>
                <a:ea typeface="Arial"/>
                <a:cs typeface="Arial"/>
                <a:sym typeface="Arial"/>
              </a:rPr>
              <a:t>, which studies found greatly reduced the risk of severe infection. The U.S. plans to buy enough Pfizer pills to treat 10 million people, and a similar drug developed by Merck could be authorized next month.</a:t>
            </a:r>
            <a:endParaRPr i="0" sz="2800">
              <a:solidFill>
                <a:schemeClr val="dk1"/>
              </a:solidFill>
              <a:latin typeface="Calibri"/>
              <a:ea typeface="Calibri"/>
              <a:cs typeface="Calibri"/>
              <a:sym typeface="Calibri"/>
            </a:endParaRPr>
          </a:p>
        </p:txBody>
      </p:sp>
      <p:pic>
        <p:nvPicPr>
          <p:cNvPr id="100" name="Google Shape;100;p3"/>
          <p:cNvPicPr preferRelativeResize="0"/>
          <p:nvPr/>
        </p:nvPicPr>
        <p:blipFill rotWithShape="1">
          <a:blip r:embed="rId3">
            <a:alphaModFix/>
          </a:blip>
          <a:srcRect b="0" l="0" r="0" t="0"/>
          <a:stretch/>
        </p:blipFill>
        <p:spPr>
          <a:xfrm>
            <a:off x="3095625" y="3300413"/>
            <a:ext cx="5319752" cy="2986087"/>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4"/>
          <p:cNvSpPr txBox="1"/>
          <p:nvPr/>
        </p:nvSpPr>
        <p:spPr>
          <a:xfrm>
            <a:off x="1676399" y="428626"/>
            <a:ext cx="8296276" cy="267765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a:solidFill>
                  <a:srgbClr val="333333"/>
                </a:solidFill>
                <a:latin typeface="Arial"/>
                <a:ea typeface="Arial"/>
                <a:cs typeface="Arial"/>
                <a:sym typeface="Arial"/>
              </a:rPr>
              <a:t>Coronavirus cases and deaths have spiked across Europe in the past two months. Austria announced this week that it would require unvaccinated residents to remain home except for essential activities.</a:t>
            </a:r>
            <a:r>
              <a:rPr b="0" i="0" lang="en-US" sz="2400">
                <a:solidFill>
                  <a:srgbClr val="777777"/>
                </a:solidFill>
                <a:latin typeface="Arial"/>
                <a:ea typeface="Arial"/>
                <a:cs typeface="Arial"/>
                <a:sym typeface="Arial"/>
              </a:rPr>
              <a:t> </a:t>
            </a:r>
            <a:r>
              <a:rPr b="0" i="0" lang="en-US" sz="2400">
                <a:solidFill>
                  <a:schemeClr val="dk1"/>
                </a:solidFill>
                <a:latin typeface="Arial"/>
                <a:ea typeface="Arial"/>
                <a:cs typeface="Arial"/>
                <a:sym typeface="Arial"/>
              </a:rPr>
              <a:t>In Austria, unvaccinated people ages 12 and older are now largely </a:t>
            </a:r>
            <a:r>
              <a:rPr b="0" i="0" lang="en-US" sz="2400" u="none" strike="noStrike">
                <a:solidFill>
                  <a:schemeClr val="dk1"/>
                </a:solidFill>
                <a:latin typeface="Arial"/>
                <a:ea typeface="Arial"/>
                <a:cs typeface="Arial"/>
                <a:sym typeface="Arial"/>
              </a:rPr>
              <a:t>confined to their homes</a:t>
            </a:r>
            <a:r>
              <a:rPr lang="en-US" sz="2400" u="none" strike="noStrike">
                <a:solidFill>
                  <a:schemeClr val="dk1"/>
                </a:solidFill>
                <a:latin typeface="Arial"/>
                <a:ea typeface="Arial"/>
                <a:cs typeface="Arial"/>
                <a:sym typeface="Arial"/>
              </a:rPr>
              <a:t>. This is </a:t>
            </a:r>
            <a:r>
              <a:rPr b="0" i="0" lang="en-US" sz="2400">
                <a:solidFill>
                  <a:schemeClr val="dk1"/>
                </a:solidFill>
                <a:latin typeface="Arial"/>
                <a:ea typeface="Arial"/>
                <a:cs typeface="Arial"/>
                <a:sym typeface="Arial"/>
              </a:rPr>
              <a:t>one of the strictest coronavirus lockdowns in Europe. About 65 percent of Austria’s 8.9 million people are vaccinated.</a:t>
            </a:r>
            <a:endParaRPr b="1" i="0" sz="2400">
              <a:solidFill>
                <a:schemeClr val="dk1"/>
              </a:solidFill>
              <a:latin typeface="Calibri"/>
              <a:ea typeface="Calibri"/>
              <a:cs typeface="Calibri"/>
              <a:sym typeface="Calibri"/>
            </a:endParaRPr>
          </a:p>
        </p:txBody>
      </p:sp>
      <p:pic>
        <p:nvPicPr>
          <p:cNvPr id="106" name="Google Shape;106;p4"/>
          <p:cNvPicPr preferRelativeResize="0"/>
          <p:nvPr/>
        </p:nvPicPr>
        <p:blipFill rotWithShape="1">
          <a:blip r:embed="rId3">
            <a:alphaModFix/>
          </a:blip>
          <a:srcRect b="0" l="0" r="0" t="0"/>
          <a:stretch/>
        </p:blipFill>
        <p:spPr>
          <a:xfrm>
            <a:off x="3257550" y="3488755"/>
            <a:ext cx="5238750" cy="2940619"/>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5"/>
          <p:cNvSpPr txBox="1"/>
          <p:nvPr/>
        </p:nvSpPr>
        <p:spPr>
          <a:xfrm>
            <a:off x="1814512" y="898823"/>
            <a:ext cx="8562975" cy="2308324"/>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a:solidFill>
                  <a:srgbClr val="333333"/>
                </a:solidFill>
                <a:latin typeface="Arial"/>
                <a:ea typeface="Arial"/>
                <a:cs typeface="Arial"/>
                <a:sym typeface="Arial"/>
              </a:rPr>
              <a:t>A New York judge exonerated two men who were convicted of assassinating Malcolm X. </a:t>
            </a:r>
            <a:r>
              <a:rPr b="0" i="0" lang="en-US" sz="2400">
                <a:solidFill>
                  <a:schemeClr val="dk1"/>
                </a:solidFill>
                <a:latin typeface="Arial"/>
                <a:ea typeface="Arial"/>
                <a:cs typeface="Arial"/>
                <a:sym typeface="Arial"/>
              </a:rPr>
              <a:t>Two men convicted in his 1965 murder, each spent more than 20 years in prison. But an inquiry by their lawyers and the Manhattan district attorney’s office found that prosecutors, the F.B.I. and the New York Police Department </a:t>
            </a:r>
            <a:r>
              <a:rPr b="0" i="0" lang="en-US" sz="2400" u="none" strike="noStrike">
                <a:solidFill>
                  <a:schemeClr val="dk1"/>
                </a:solidFill>
                <a:latin typeface="Arial"/>
                <a:ea typeface="Arial"/>
                <a:cs typeface="Arial"/>
                <a:sym typeface="Arial"/>
              </a:rPr>
              <a:t>withheld exonerating evidence</a:t>
            </a:r>
            <a:r>
              <a:rPr b="0" i="0" lang="en-US" sz="2400">
                <a:solidFill>
                  <a:schemeClr val="dk1"/>
                </a:solidFill>
                <a:latin typeface="Arial"/>
                <a:ea typeface="Arial"/>
                <a:cs typeface="Arial"/>
                <a:sym typeface="Arial"/>
              </a:rPr>
              <a:t>.</a:t>
            </a:r>
            <a:endParaRPr i="0" sz="2400">
              <a:solidFill>
                <a:schemeClr val="dk1"/>
              </a:solidFill>
              <a:latin typeface="Calibri"/>
              <a:ea typeface="Calibri"/>
              <a:cs typeface="Calibri"/>
              <a:sym typeface="Calibri"/>
            </a:endParaRPr>
          </a:p>
        </p:txBody>
      </p:sp>
      <p:pic>
        <p:nvPicPr>
          <p:cNvPr descr=" " id="112" name="Google Shape;112;p5"/>
          <p:cNvPicPr preferRelativeResize="0"/>
          <p:nvPr/>
        </p:nvPicPr>
        <p:blipFill rotWithShape="1">
          <a:blip r:embed="rId3">
            <a:alphaModFix/>
          </a:blip>
          <a:srcRect b="0" l="0" r="0" t="0"/>
          <a:stretch/>
        </p:blipFill>
        <p:spPr>
          <a:xfrm>
            <a:off x="3890963" y="3650854"/>
            <a:ext cx="3000375" cy="3000375"/>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6" name="Shape 116"/>
        <p:cNvGrpSpPr/>
        <p:nvPr/>
      </p:nvGrpSpPr>
      <p:grpSpPr>
        <a:xfrm>
          <a:off x="0" y="0"/>
          <a:ext cx="0" cy="0"/>
          <a:chOff x="0" y="0"/>
          <a:chExt cx="0" cy="0"/>
        </a:xfrm>
      </p:grpSpPr>
      <p:sp>
        <p:nvSpPr>
          <p:cNvPr id="117" name="Google Shape;117;p6"/>
          <p:cNvSpPr txBox="1"/>
          <p:nvPr/>
        </p:nvSpPr>
        <p:spPr>
          <a:xfrm>
            <a:off x="1271587" y="476250"/>
            <a:ext cx="9648825"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2400">
                <a:solidFill>
                  <a:srgbClr val="333333"/>
                </a:solidFill>
                <a:latin typeface="Arial"/>
                <a:ea typeface="Arial"/>
                <a:cs typeface="Arial"/>
                <a:sym typeface="Arial"/>
              </a:rPr>
              <a:t>Th</a:t>
            </a:r>
            <a:r>
              <a:rPr b="0" i="0" lang="en-US" sz="2400">
                <a:solidFill>
                  <a:srgbClr val="333333"/>
                </a:solidFill>
                <a:latin typeface="Arial"/>
                <a:ea typeface="Arial"/>
                <a:cs typeface="Arial"/>
                <a:sym typeface="Arial"/>
              </a:rPr>
              <a:t>e House of Representatives censured Paul Gosar, an Arizona republican this week for tweeting a violent video. Gosar </a:t>
            </a:r>
            <a:r>
              <a:rPr b="0" i="0" lang="en-US" sz="2400">
                <a:solidFill>
                  <a:schemeClr val="dk1"/>
                </a:solidFill>
                <a:latin typeface="Arial"/>
                <a:ea typeface="Arial"/>
                <a:cs typeface="Arial"/>
                <a:sym typeface="Arial"/>
              </a:rPr>
              <a:t>is a six-term far-right congressman who posted an anime video edited to depict him killing Ocasio-Cortez and swinging two swords at President Biden. The House, which </a:t>
            </a:r>
            <a:r>
              <a:rPr b="0" i="0" lang="en-US" sz="2400" u="none" strike="noStrike">
                <a:solidFill>
                  <a:schemeClr val="dk1"/>
                </a:solidFill>
                <a:latin typeface="Arial"/>
                <a:ea typeface="Arial"/>
                <a:cs typeface="Arial"/>
                <a:sym typeface="Arial"/>
              </a:rPr>
              <a:t>voted mostly along party lines</a:t>
            </a:r>
            <a:r>
              <a:rPr b="0" i="0" lang="en-US" sz="2400">
                <a:solidFill>
                  <a:schemeClr val="dk1"/>
                </a:solidFill>
                <a:latin typeface="Arial"/>
                <a:ea typeface="Arial"/>
                <a:cs typeface="Arial"/>
                <a:sym typeface="Arial"/>
              </a:rPr>
              <a:t>, also stripped Gosar of his committee assignments.</a:t>
            </a:r>
            <a:endParaRPr b="1" i="0" sz="2400">
              <a:solidFill>
                <a:schemeClr val="dk1"/>
              </a:solidFill>
              <a:latin typeface="Calibri"/>
              <a:ea typeface="Calibri"/>
              <a:cs typeface="Calibri"/>
              <a:sym typeface="Calibri"/>
            </a:endParaRPr>
          </a:p>
        </p:txBody>
      </p:sp>
      <p:pic>
        <p:nvPicPr>
          <p:cNvPr id="118" name="Google Shape;118;p6"/>
          <p:cNvPicPr preferRelativeResize="0"/>
          <p:nvPr/>
        </p:nvPicPr>
        <p:blipFill rotWithShape="1">
          <a:blip r:embed="rId3">
            <a:alphaModFix/>
          </a:blip>
          <a:srcRect b="0" l="0" r="0" t="0"/>
          <a:stretch/>
        </p:blipFill>
        <p:spPr>
          <a:xfrm>
            <a:off x="2708142" y="2786063"/>
            <a:ext cx="5879726" cy="3300412"/>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7"/>
          <p:cNvSpPr txBox="1"/>
          <p:nvPr/>
        </p:nvSpPr>
        <p:spPr>
          <a:xfrm>
            <a:off x="1485900" y="466725"/>
            <a:ext cx="9572625" cy="193899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0" i="0" lang="en-US" sz="2400">
                <a:solidFill>
                  <a:schemeClr val="dk1"/>
                </a:solidFill>
                <a:latin typeface="Arial"/>
                <a:ea typeface="Arial"/>
                <a:cs typeface="Arial"/>
                <a:sym typeface="Arial"/>
              </a:rPr>
              <a:t>More than 100,000 Americans died of overdoses in a 12-month span that ended in April. Annual overdose deaths have roughly doubled since 2015 as fentanyl, a deadly synthetic opioid, has become more common. Last year was the </a:t>
            </a:r>
            <a:r>
              <a:rPr b="0" i="0" lang="en-US" sz="2400" u="none" strike="noStrike">
                <a:solidFill>
                  <a:schemeClr val="dk1"/>
                </a:solidFill>
                <a:latin typeface="Arial"/>
                <a:ea typeface="Arial"/>
                <a:cs typeface="Arial"/>
                <a:sym typeface="Arial"/>
              </a:rPr>
              <a:t>first time the total surpassed 100,000</a:t>
            </a:r>
            <a:r>
              <a:rPr b="0" i="0" lang="en-US" sz="2400">
                <a:solidFill>
                  <a:schemeClr val="dk1"/>
                </a:solidFill>
                <a:latin typeface="Arial"/>
                <a:ea typeface="Arial"/>
                <a:cs typeface="Arial"/>
                <a:sym typeface="Arial"/>
              </a:rPr>
              <a:t> — more than the combined toll of gun violence and car crashes.</a:t>
            </a:r>
            <a:endParaRPr b="1" sz="2400">
              <a:solidFill>
                <a:schemeClr val="dk1"/>
              </a:solidFill>
              <a:latin typeface="Calibri"/>
              <a:ea typeface="Calibri"/>
              <a:cs typeface="Calibri"/>
              <a:sym typeface="Calibri"/>
            </a:endParaRPr>
          </a:p>
        </p:txBody>
      </p:sp>
      <p:pic>
        <p:nvPicPr>
          <p:cNvPr id="124" name="Google Shape;124;p7"/>
          <p:cNvPicPr preferRelativeResize="0"/>
          <p:nvPr/>
        </p:nvPicPr>
        <p:blipFill rotWithShape="1">
          <a:blip r:embed="rId3">
            <a:alphaModFix/>
          </a:blip>
          <a:srcRect b="0" l="0" r="0" t="0"/>
          <a:stretch/>
        </p:blipFill>
        <p:spPr>
          <a:xfrm>
            <a:off x="2865584" y="2722261"/>
            <a:ext cx="6164115" cy="3460046"/>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8" name="Shape 128"/>
        <p:cNvGrpSpPr/>
        <p:nvPr/>
      </p:nvGrpSpPr>
      <p:grpSpPr>
        <a:xfrm>
          <a:off x="0" y="0"/>
          <a:ext cx="0" cy="0"/>
          <a:chOff x="0" y="0"/>
          <a:chExt cx="0" cy="0"/>
        </a:xfrm>
      </p:grpSpPr>
      <p:sp>
        <p:nvSpPr>
          <p:cNvPr id="129" name="Google Shape;129;p8"/>
          <p:cNvSpPr txBox="1"/>
          <p:nvPr>
            <p:ph type="title"/>
          </p:nvPr>
        </p:nvSpPr>
        <p:spPr>
          <a:xfrm>
            <a:off x="1133475" y="241300"/>
            <a:ext cx="10515600" cy="1920875"/>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rgbClr val="333333"/>
              </a:buClr>
              <a:buSzPts val="2400"/>
              <a:buFont typeface="Arial"/>
              <a:buNone/>
            </a:pPr>
            <a:r>
              <a:rPr b="0" i="0" lang="en-US" sz="2400">
                <a:solidFill>
                  <a:srgbClr val="333333"/>
                </a:solidFill>
                <a:latin typeface="Arial"/>
                <a:ea typeface="Arial"/>
                <a:cs typeface="Arial"/>
                <a:sym typeface="Arial"/>
              </a:rPr>
              <a:t>The self-portrait of </a:t>
            </a:r>
            <a:r>
              <a:rPr lang="en-US" sz="2400">
                <a:solidFill>
                  <a:srgbClr val="333333"/>
                </a:solidFill>
                <a:latin typeface="Arial"/>
                <a:ea typeface="Arial"/>
                <a:cs typeface="Arial"/>
                <a:sym typeface="Arial"/>
              </a:rPr>
              <a:t>Frida Kahlo was </a:t>
            </a:r>
            <a:r>
              <a:rPr b="0" i="0" lang="en-US" sz="2400">
                <a:solidFill>
                  <a:srgbClr val="333333"/>
                </a:solidFill>
                <a:latin typeface="Arial"/>
                <a:ea typeface="Arial"/>
                <a:cs typeface="Arial"/>
                <a:sym typeface="Arial"/>
              </a:rPr>
              <a:t>sold this week for $34.9 million. </a:t>
            </a:r>
            <a:r>
              <a:rPr b="0" i="0" lang="en-US" sz="2400">
                <a:latin typeface="Arial"/>
                <a:ea typeface="Arial"/>
                <a:cs typeface="Arial"/>
                <a:sym typeface="Arial"/>
              </a:rPr>
              <a:t>The painting, </a:t>
            </a:r>
            <a:r>
              <a:rPr b="0" i="0" lang="en-US" sz="2400" u="none" strike="noStrike">
                <a:latin typeface="Arial"/>
                <a:ea typeface="Arial"/>
                <a:cs typeface="Arial"/>
                <a:sym typeface="Arial"/>
              </a:rPr>
              <a:t>titled “Diego and I,”</a:t>
            </a:r>
            <a:r>
              <a:rPr b="0" i="0" lang="en-US" sz="2400">
                <a:latin typeface="Arial"/>
                <a:ea typeface="Arial"/>
                <a:cs typeface="Arial"/>
                <a:sym typeface="Arial"/>
              </a:rPr>
              <a:t> was completed late in Kahlo’s career and hints at her troubled marriage with the muralist Diego Rivera. It set a record for the most expensive work by a Latin American artist ever sold at auction.</a:t>
            </a:r>
            <a:endParaRPr sz="2400"/>
          </a:p>
        </p:txBody>
      </p:sp>
      <p:pic>
        <p:nvPicPr>
          <p:cNvPr descr=" " id="130" name="Google Shape;130;p8"/>
          <p:cNvPicPr preferRelativeResize="0"/>
          <p:nvPr/>
        </p:nvPicPr>
        <p:blipFill rotWithShape="1">
          <a:blip r:embed="rId3">
            <a:alphaModFix/>
          </a:blip>
          <a:srcRect b="0" l="0" r="0" t="0"/>
          <a:stretch/>
        </p:blipFill>
        <p:spPr>
          <a:xfrm>
            <a:off x="4277360" y="2566988"/>
            <a:ext cx="3898900" cy="38989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9"/>
          <p:cNvSpPr/>
          <p:nvPr/>
        </p:nvSpPr>
        <p:spPr>
          <a:xfrm>
            <a:off x="5943600" y="3276600"/>
            <a:ext cx="3048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6" name="Google Shape;136;p9"/>
          <p:cNvSpPr/>
          <p:nvPr/>
        </p:nvSpPr>
        <p:spPr>
          <a:xfrm>
            <a:off x="6096000" y="3429000"/>
            <a:ext cx="3048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7" name="Google Shape;137;p9"/>
          <p:cNvSpPr/>
          <p:nvPr/>
        </p:nvSpPr>
        <p:spPr>
          <a:xfrm>
            <a:off x="6248400" y="3581400"/>
            <a:ext cx="304800" cy="3048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138" name="Google Shape;138;p9"/>
          <p:cNvSpPr txBox="1"/>
          <p:nvPr>
            <p:ph type="title"/>
          </p:nvPr>
        </p:nvSpPr>
        <p:spPr>
          <a:xfrm>
            <a:off x="838200" y="12033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rgbClr val="333333"/>
              </a:buClr>
              <a:buSzPts val="2400"/>
              <a:buFont typeface="Arial"/>
              <a:buNone/>
            </a:pPr>
            <a:r>
              <a:rPr b="0" i="0" lang="en-US" sz="2400">
                <a:solidFill>
                  <a:srgbClr val="333333"/>
                </a:solidFill>
                <a:latin typeface="Arial"/>
                <a:ea typeface="Arial"/>
                <a:cs typeface="Arial"/>
                <a:sym typeface="Arial"/>
              </a:rPr>
              <a:t>Astronauts aboard the International Space Station were forced to take shelter this week because debris from a Russian antisatellite missile test threatened the station.</a:t>
            </a:r>
            <a:r>
              <a:rPr b="0" i="0" lang="en-US" sz="1050">
                <a:solidFill>
                  <a:srgbClr val="777777"/>
                </a:solidFill>
                <a:latin typeface="Arial"/>
                <a:ea typeface="Arial"/>
                <a:cs typeface="Arial"/>
                <a:sym typeface="Arial"/>
              </a:rPr>
              <a:t> </a:t>
            </a:r>
            <a:r>
              <a:rPr b="0" i="0" lang="en-US" sz="2400">
                <a:latin typeface="Arial"/>
                <a:ea typeface="Arial"/>
                <a:cs typeface="Arial"/>
                <a:sym typeface="Arial"/>
              </a:rPr>
              <a:t>Russia’s missile test, which destroyed one of its own orbiting satellites, created a cloud of more than 1,500 pieces of debris and forced astronauts to </a:t>
            </a:r>
            <a:r>
              <a:rPr b="0" i="0" lang="en-US" sz="2400" u="none" strike="noStrike">
                <a:latin typeface="Arial"/>
                <a:ea typeface="Arial"/>
                <a:cs typeface="Arial"/>
                <a:sym typeface="Arial"/>
              </a:rPr>
              <a:t>seek refuge for hours</a:t>
            </a:r>
            <a:r>
              <a:rPr b="0" i="0" lang="en-US" sz="2400">
                <a:latin typeface="Arial"/>
                <a:ea typeface="Arial"/>
                <a:cs typeface="Arial"/>
                <a:sym typeface="Arial"/>
              </a:rPr>
              <a:t> in two spacecraft capable of returning them to Earth.</a:t>
            </a:r>
            <a:endParaRPr sz="2400"/>
          </a:p>
        </p:txBody>
      </p:sp>
      <p:pic>
        <p:nvPicPr>
          <p:cNvPr id="139" name="Google Shape;139;p9"/>
          <p:cNvPicPr preferRelativeResize="0"/>
          <p:nvPr/>
        </p:nvPicPr>
        <p:blipFill rotWithShape="1">
          <a:blip r:embed="rId3">
            <a:alphaModFix/>
          </a:blip>
          <a:srcRect b="0" l="0" r="0" t="0"/>
          <a:stretch/>
        </p:blipFill>
        <p:spPr>
          <a:xfrm>
            <a:off x="3698241" y="3429000"/>
            <a:ext cx="4869526" cy="2733366"/>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2021-06-22T22:08:31Z</dcterms:created>
  <dc:creator>Lan Yue</dc:creator>
</cp:coreProperties>
</file>