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Vollkorn"/>
      <p:regular r:id="rId18"/>
      <p:bold r:id="rId19"/>
      <p:italic r:id="rId20"/>
      <p:boldItalic r:id="rId21"/>
    </p:embeddedFon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jxHSOBE502mdqCYGjKymPI5MwF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Vollkorn-italic.fntdata"/><Relationship Id="rId22" Type="http://schemas.openxmlformats.org/officeDocument/2006/relationships/font" Target="fonts/Roboto-regular.fntdata"/><Relationship Id="rId21" Type="http://schemas.openxmlformats.org/officeDocument/2006/relationships/font" Target="fonts/Vollkorn-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Vollkorn-bold.fntdata"/><Relationship Id="rId18" Type="http://schemas.openxmlformats.org/officeDocument/2006/relationships/font" Target="fonts/Vollkor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5183188" y="987425"/>
            <a:ext cx="6172200" cy="4873625"/>
          </a:xfrm>
          <a:prstGeom prst="rect">
            <a:avLst/>
          </a:prstGeom>
          <a:noFill/>
          <a:ln>
            <a:noFill/>
          </a:ln>
        </p:spPr>
      </p:sp>
      <p:sp>
        <p:nvSpPr>
          <p:cNvPr id="64" name="Google Shape;64;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cnn.com/2021/10/28/politics/january-6-committee-eyes-contempt-proceedings-mark-meadows/index.html" TargetMode="Externa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artofmanliness.com/the-decision-to-go-to-the-moon-by-john-f-kennedy/" TargetMode="Externa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cnn.com/politics/live-news/infrastructure-spending-bill-biden-10-28-21/index.html"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cnn.com/2021/10/28/tech/facebook-mark-zuckerberg-keynote-announcements/index.html"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890338" y="4409267"/>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text, linedrawing&#10;&#10;Description automatically generated" id="86" name="Google Shape;86;p1"/>
          <p:cNvPicPr preferRelativeResize="0"/>
          <p:nvPr/>
        </p:nvPicPr>
        <p:blipFill rotWithShape="1">
          <a:blip r:embed="rId3">
            <a:alphaModFix/>
          </a:blip>
          <a:srcRect b="0" l="0" r="0" t="0"/>
          <a:stretch/>
        </p:blipFill>
        <p:spPr>
          <a:xfrm>
            <a:off x="890338" y="677674"/>
            <a:ext cx="10333368" cy="4891128"/>
          </a:xfrm>
          <a:prstGeom prst="rect">
            <a:avLst/>
          </a:prstGeom>
          <a:noFill/>
          <a:ln>
            <a:noFill/>
          </a:ln>
        </p:spPr>
      </p:pic>
      <p:sp>
        <p:nvSpPr>
          <p:cNvPr id="87" name="Google Shape;87;p1"/>
          <p:cNvSpPr txBox="1"/>
          <p:nvPr/>
        </p:nvSpPr>
        <p:spPr>
          <a:xfrm>
            <a:off x="974035" y="3816627"/>
            <a:ext cx="9687337" cy="253915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4000" u="none" cap="none" strike="noStrike">
                <a:solidFill>
                  <a:schemeClr val="dk1"/>
                </a:solidFill>
                <a:latin typeface="Calibri"/>
                <a:ea typeface="Calibri"/>
                <a:cs typeface="Calibri"/>
                <a:sym typeface="Calibri"/>
              </a:rPr>
              <a:t>Advanced English Class</a:t>
            </a:r>
            <a:endParaRPr/>
          </a:p>
          <a:p>
            <a:pPr indent="0" lvl="0" marL="0" marR="0" rtl="0" algn="l">
              <a:lnSpc>
                <a:spcPct val="90000"/>
              </a:lnSpc>
              <a:spcBef>
                <a:spcPts val="600"/>
              </a:spcBef>
              <a:spcAft>
                <a:spcPts val="0"/>
              </a:spcAft>
              <a:buNone/>
            </a:pPr>
            <a:r>
              <a:rPr b="1" i="0" lang="en-US" sz="4000" u="none" cap="none" strike="noStrike">
                <a:solidFill>
                  <a:schemeClr val="dk1"/>
                </a:solidFill>
                <a:latin typeface="Calibri"/>
                <a:ea typeface="Calibri"/>
                <a:cs typeface="Calibri"/>
                <a:sym typeface="Calibri"/>
              </a:rPr>
              <a:t>October 30, 2021</a:t>
            </a:r>
            <a:endParaRPr/>
          </a:p>
          <a:p>
            <a:pPr indent="0" lvl="0" marL="0" marR="0" rtl="0" algn="l">
              <a:lnSpc>
                <a:spcPct val="90000"/>
              </a:lnSpc>
              <a:spcBef>
                <a:spcPts val="600"/>
              </a:spcBef>
              <a:spcAft>
                <a:spcPts val="0"/>
              </a:spcAft>
              <a:buNone/>
            </a:pPr>
            <a:r>
              <a:t/>
            </a:r>
            <a:endParaRPr b="1" i="0" sz="4000" u="none" cap="none" strike="noStrike">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1" i="0" sz="4000" u="none" cap="none" strike="noStrike">
              <a:solidFill>
                <a:schemeClr val="dk1"/>
              </a:solidFill>
              <a:latin typeface="Calibri"/>
              <a:ea typeface="Calibri"/>
              <a:cs typeface="Calibri"/>
              <a:sym typeface="Calibri"/>
            </a:endParaRPr>
          </a:p>
        </p:txBody>
      </p:sp>
      <p:sp>
        <p:nvSpPr>
          <p:cNvPr id="88" name="Google Shape;88;p1"/>
          <p:cNvSpPr txBox="1"/>
          <p:nvPr/>
        </p:nvSpPr>
        <p:spPr>
          <a:xfrm>
            <a:off x="974035" y="5781676"/>
            <a:ext cx="65792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Compiled by Sophie Zhang</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The materials included here are for English class practice only.  Please do not distribute.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0"/>
          <p:cNvSpPr txBox="1"/>
          <p:nvPr>
            <p:ph type="title"/>
          </p:nvPr>
        </p:nvSpPr>
        <p:spPr>
          <a:xfrm>
            <a:off x="1028700" y="95567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2800"/>
              <a:buFont typeface="Arial"/>
              <a:buNone/>
            </a:pPr>
            <a:r>
              <a:rPr b="0" i="0" lang="en-US" sz="2800">
                <a:solidFill>
                  <a:srgbClr val="262626"/>
                </a:solidFill>
                <a:latin typeface="Arial"/>
                <a:ea typeface="Arial"/>
                <a:cs typeface="Arial"/>
                <a:sym typeface="Arial"/>
              </a:rPr>
              <a:t>Members of the House select committee investigating the January 6 Capitol riot are losing patience with former White House Chief of Staff Mark Meadows and </a:t>
            </a:r>
            <a:r>
              <a:rPr b="0" i="0" lang="en-US" sz="2800" u="sng" strike="noStrike">
                <a:solidFill>
                  <a:srgbClr val="006598"/>
                </a:solidFill>
                <a:latin typeface="Arial"/>
                <a:ea typeface="Arial"/>
                <a:cs typeface="Arial"/>
                <a:sym typeface="Arial"/>
                <a:hlinkClick r:id="rId3">
                  <a:extLst>
                    <a:ext uri="{A12FA001-AC4F-418D-AE19-62706E023703}">
                      <ahyp:hlinkClr val="tx"/>
                    </a:ext>
                  </a:extLst>
                </a:hlinkClick>
              </a:rPr>
              <a:t>may resort to charges of criminal contempt</a:t>
            </a:r>
            <a:r>
              <a:rPr b="0" i="0" lang="en-US" sz="2800">
                <a:solidFill>
                  <a:srgbClr val="262626"/>
                </a:solidFill>
                <a:latin typeface="Arial"/>
                <a:ea typeface="Arial"/>
                <a:cs typeface="Arial"/>
                <a:sym typeface="Arial"/>
              </a:rPr>
              <a:t> to get him to appear. </a:t>
            </a:r>
            <a:endParaRPr sz="2800"/>
          </a:p>
        </p:txBody>
      </p:sp>
      <p:pic>
        <p:nvPicPr>
          <p:cNvPr descr="These Capitol riot pictures shouldn&amp;#39;t surprise you. They show an American  truth. | Opinion" id="145" name="Google Shape;145;p10"/>
          <p:cNvPicPr preferRelativeResize="0"/>
          <p:nvPr/>
        </p:nvPicPr>
        <p:blipFill rotWithShape="1">
          <a:blip r:embed="rId4">
            <a:alphaModFix/>
          </a:blip>
          <a:srcRect b="0" l="0" r="0" t="0"/>
          <a:stretch/>
        </p:blipFill>
        <p:spPr>
          <a:xfrm>
            <a:off x="3105150" y="2913063"/>
            <a:ext cx="4991100" cy="3327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1"/>
          <p:cNvSpPr txBox="1"/>
          <p:nvPr>
            <p:ph idx="1" type="body"/>
          </p:nvPr>
        </p:nvSpPr>
        <p:spPr>
          <a:xfrm>
            <a:off x="527049" y="433742"/>
            <a:ext cx="11035031" cy="64242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C2823"/>
              </a:buClr>
              <a:buSzPts val="2800"/>
              <a:buNone/>
            </a:pPr>
            <a:r>
              <a:rPr b="1" i="0" lang="en-US">
                <a:solidFill>
                  <a:srgbClr val="2C2823"/>
                </a:solidFill>
                <a:latin typeface="Vollkorn"/>
                <a:ea typeface="Vollkorn"/>
                <a:cs typeface="Vollkorn"/>
                <a:sym typeface="Vollkorn"/>
              </a:rPr>
              <a:t>John F. Kennedy, "</a:t>
            </a:r>
            <a:r>
              <a:rPr b="1" i="0" lang="en-US" u="sng">
                <a:solidFill>
                  <a:srgbClr val="87240F"/>
                </a:solidFill>
                <a:latin typeface="Vollkorn"/>
                <a:ea typeface="Vollkorn"/>
                <a:cs typeface="Vollkorn"/>
                <a:sym typeface="Vollkorn"/>
                <a:hlinkClick r:id="rId3">
                  <a:extLst>
                    <a:ext uri="{A12FA001-AC4F-418D-AE19-62706E023703}">
                      <ahyp:hlinkClr val="tx"/>
                    </a:ext>
                  </a:extLst>
                </a:hlinkClick>
              </a:rPr>
              <a:t>The Decision to Go to the Moon"</a:t>
            </a:r>
            <a:endParaRPr b="1" i="0">
              <a:solidFill>
                <a:srgbClr val="2C2823"/>
              </a:solidFill>
              <a:latin typeface="Vollkorn"/>
              <a:ea typeface="Vollkorn"/>
              <a:cs typeface="Vollkorn"/>
              <a:sym typeface="Vollkorn"/>
            </a:endParaRPr>
          </a:p>
          <a:p>
            <a:pPr indent="0" lvl="0" marL="0" rtl="0" algn="l">
              <a:lnSpc>
                <a:spcPct val="90000"/>
              </a:lnSpc>
              <a:spcBef>
                <a:spcPts val="1000"/>
              </a:spcBef>
              <a:spcAft>
                <a:spcPts val="0"/>
              </a:spcAft>
              <a:buClr>
                <a:srgbClr val="2C2823"/>
              </a:buClr>
              <a:buSzPts val="2800"/>
              <a:buNone/>
            </a:pPr>
            <a:r>
              <a:rPr b="1" i="0" lang="en-US">
                <a:solidFill>
                  <a:srgbClr val="2C2823"/>
                </a:solidFill>
                <a:latin typeface="Vollkorn"/>
                <a:ea typeface="Vollkorn"/>
                <a:cs typeface="Vollkorn"/>
                <a:sym typeface="Vollkorn"/>
              </a:rPr>
              <a:t>May 25, 1961; Houston, TX</a:t>
            </a:r>
            <a:endParaRPr/>
          </a:p>
          <a:p>
            <a:pPr indent="0" lvl="0" marL="0" rtl="0" algn="l">
              <a:lnSpc>
                <a:spcPct val="90000"/>
              </a:lnSpc>
              <a:spcBef>
                <a:spcPts val="1000"/>
              </a:spcBef>
              <a:spcAft>
                <a:spcPts val="0"/>
              </a:spcAft>
              <a:buClr>
                <a:schemeClr val="dk1"/>
              </a:buClr>
              <a:buSzPts val="2800"/>
              <a:buNone/>
            </a:pPr>
            <a:r>
              <a:t/>
            </a:r>
            <a:endParaRPr b="1">
              <a:solidFill>
                <a:srgbClr val="2C2823"/>
              </a:solidFill>
              <a:latin typeface="Vollkorn"/>
              <a:ea typeface="Vollkorn"/>
              <a:cs typeface="Vollkorn"/>
              <a:sym typeface="Vollkorn"/>
            </a:endParaRPr>
          </a:p>
          <a:p>
            <a:pPr indent="0" lvl="0" marL="0" rtl="0" algn="l">
              <a:lnSpc>
                <a:spcPct val="90000"/>
              </a:lnSpc>
              <a:spcBef>
                <a:spcPts val="1000"/>
              </a:spcBef>
              <a:spcAft>
                <a:spcPts val="0"/>
              </a:spcAft>
              <a:buClr>
                <a:schemeClr val="dk1"/>
              </a:buClr>
              <a:buSzPts val="2800"/>
              <a:buNone/>
            </a:pPr>
            <a:r>
              <a:t/>
            </a:r>
            <a:endParaRPr b="0" i="0">
              <a:solidFill>
                <a:srgbClr val="2C2823"/>
              </a:solidFill>
              <a:latin typeface="Vollkorn"/>
              <a:ea typeface="Vollkorn"/>
              <a:cs typeface="Vollkorn"/>
              <a:sym typeface="Vollkorn"/>
            </a:endParaRPr>
          </a:p>
          <a:p>
            <a:pPr indent="0" lvl="0" marL="0" rtl="0" algn="l">
              <a:lnSpc>
                <a:spcPct val="90000"/>
              </a:lnSpc>
              <a:spcBef>
                <a:spcPts val="1000"/>
              </a:spcBef>
              <a:spcAft>
                <a:spcPts val="0"/>
              </a:spcAft>
              <a:buClr>
                <a:srgbClr val="2C2823"/>
              </a:buClr>
              <a:buSzPts val="2400"/>
              <a:buNone/>
            </a:pPr>
            <a:r>
              <a:rPr b="0" i="0" lang="en-US" sz="2400">
                <a:solidFill>
                  <a:srgbClr val="2C2823"/>
                </a:solidFill>
                <a:latin typeface="Vollkorn"/>
                <a:ea typeface="Vollkorn"/>
                <a:cs typeface="Vollkorn"/>
                <a:sym typeface="Vollkorn"/>
              </a:rPr>
              <a:t>On April 12, 1961, the Soviets launched the first man into space. </a:t>
            </a:r>
            <a:r>
              <a:rPr lang="en-US" sz="2400">
                <a:solidFill>
                  <a:srgbClr val="2C2823"/>
                </a:solidFill>
                <a:latin typeface="Vollkorn"/>
                <a:ea typeface="Vollkorn"/>
                <a:cs typeface="Vollkorn"/>
                <a:sym typeface="Vollkorn"/>
              </a:rPr>
              <a:t>Soviets</a:t>
            </a:r>
            <a:r>
              <a:rPr b="0" i="0" lang="en-US" sz="2400">
                <a:solidFill>
                  <a:srgbClr val="2C2823"/>
                </a:solidFill>
                <a:latin typeface="Vollkorn"/>
                <a:ea typeface="Vollkorn"/>
                <a:cs typeface="Vollkorn"/>
                <a:sym typeface="Vollkorn"/>
              </a:rPr>
              <a:t> used this triumph as prime evidence of communism's superiority over decadent capitalism. Embarrassed, the United States feared it was falling behind the Soviet Union and losing the "space race." After consulting with political and NASA officials, Kennedy decided it was time for America to boldly go where no man had gone before by putting a man on the moon. The feat would not only catapult the nation over the Soviet Union, but also allow man to more fully explore the mysteries of space. And this mission would be accomplished by the end of the 1960's. When was the last time a president publicly issue a straightforward, ambitious goal and set a timeline for its success?</a:t>
            </a:r>
            <a:endParaRPr b="0" i="0" sz="2400">
              <a:solidFill>
                <a:srgbClr val="757575"/>
              </a:solidFill>
              <a:latin typeface="Roboto"/>
              <a:ea typeface="Roboto"/>
              <a:cs typeface="Roboto"/>
              <a:sym typeface="Roboto"/>
            </a:endParaRPr>
          </a:p>
        </p:txBody>
      </p:sp>
      <p:pic>
        <p:nvPicPr>
          <p:cNvPr descr="john f kennedy moon announcement speech 1961" id="151" name="Google Shape;151;p11"/>
          <p:cNvPicPr preferRelativeResize="0"/>
          <p:nvPr/>
        </p:nvPicPr>
        <p:blipFill rotWithShape="1">
          <a:blip r:embed="rId4">
            <a:alphaModFix/>
          </a:blip>
          <a:srcRect b="0" l="0" r="0" t="0"/>
          <a:stretch/>
        </p:blipFill>
        <p:spPr>
          <a:xfrm>
            <a:off x="9382443" y="257810"/>
            <a:ext cx="2105025" cy="22282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2"/>
          <p:cNvSpPr txBox="1"/>
          <p:nvPr>
            <p:ph idx="1" type="body"/>
          </p:nvPr>
        </p:nvSpPr>
        <p:spPr>
          <a:xfrm>
            <a:off x="523875" y="514350"/>
            <a:ext cx="11249025" cy="61436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F0E0D"/>
              </a:buClr>
              <a:buSzPts val="2800"/>
              <a:buNone/>
            </a:pPr>
            <a:r>
              <a:rPr b="0" i="0" lang="en-US">
                <a:solidFill>
                  <a:srgbClr val="0F0E0D"/>
                </a:solidFill>
                <a:latin typeface="Vollkorn"/>
                <a:ea typeface="Vollkorn"/>
                <a:cs typeface="Vollkorn"/>
                <a:sym typeface="Vollkorn"/>
              </a:rPr>
              <a:t>“There is no strife, no prejudice, no national conflict in outer space as yet. Its hazards are hostile to us all. Its conquest deserves the best of all mankind, and its opportunity for peaceful cooperation many never come again. But why, some say, the moon? Why choose this as our goal? And they may well ask why climb the highest mountain? Why, 35 years ago, fly the Atlantic? Why does Rice play Texas?</a:t>
            </a:r>
            <a:endParaRPr/>
          </a:p>
          <a:p>
            <a:pPr indent="0" lvl="0" marL="0" rtl="0" algn="l">
              <a:lnSpc>
                <a:spcPct val="90000"/>
              </a:lnSpc>
              <a:spcBef>
                <a:spcPts val="1000"/>
              </a:spcBef>
              <a:spcAft>
                <a:spcPts val="0"/>
              </a:spcAft>
              <a:buClr>
                <a:srgbClr val="0F0E0D"/>
              </a:buClr>
              <a:buSzPts val="2800"/>
              <a:buNone/>
            </a:pPr>
            <a:r>
              <a:rPr b="0" i="0" lang="en-US">
                <a:solidFill>
                  <a:srgbClr val="0F0E0D"/>
                </a:solidFill>
                <a:latin typeface="Vollkorn"/>
                <a:ea typeface="Vollkorn"/>
                <a:cs typeface="Vollkorn"/>
                <a:sym typeface="Vollkorn"/>
              </a:rPr>
              <a:t>We choose to go to the moon. We choose to go to the moon in this decade and do the other things, not because they are easy, but because they are hard, because that goal will serve to organize and measure the best of our energies and skills, because that challenge is one that we are willing to accept, one we are unwilling to postpone, and one which we intend to win, and the others, too.”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3"/>
          <p:cNvSpPr txBox="1"/>
          <p:nvPr>
            <p:ph type="title"/>
          </p:nvPr>
        </p:nvSpPr>
        <p:spPr>
          <a:xfrm>
            <a:off x="838200" y="365125"/>
            <a:ext cx="10515600" cy="48355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lang="en-US" sz="2800"/>
              <a:t>Source:</a:t>
            </a:r>
            <a:br>
              <a:rPr lang="en-US"/>
            </a:br>
            <a:r>
              <a:rPr lang="en-US" sz="2400"/>
              <a:t>CNN Weekly News</a:t>
            </a:r>
            <a:br>
              <a:rPr lang="en-US" sz="2400"/>
            </a:b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p:nvPr/>
        </p:nvSpPr>
        <p:spPr>
          <a:xfrm>
            <a:off x="1937800" y="1151152"/>
            <a:ext cx="10334210" cy="138499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en-US" sz="2800">
                <a:solidFill>
                  <a:srgbClr val="222222"/>
                </a:solidFill>
                <a:latin typeface="Arial"/>
                <a:ea typeface="Arial"/>
                <a:cs typeface="Arial"/>
                <a:sym typeface="Arial"/>
              </a:rPr>
              <a:t>Tesla’s market value reached $1 trillion this week, becoming the fifth company to do so.</a:t>
            </a:r>
            <a:endParaRPr/>
          </a:p>
          <a:p>
            <a:pPr indent="0" lvl="0" marL="0" marR="0" rtl="0" algn="l">
              <a:spcBef>
                <a:spcPts val="0"/>
              </a:spcBef>
              <a:spcAft>
                <a:spcPts val="0"/>
              </a:spcAft>
              <a:buNone/>
            </a:pPr>
            <a:r>
              <a:rPr b="0" i="0" lang="en-US" sz="2800">
                <a:solidFill>
                  <a:schemeClr val="dk1"/>
                </a:solidFill>
                <a:latin typeface="Arial"/>
                <a:ea typeface="Arial"/>
                <a:cs typeface="Arial"/>
                <a:sym typeface="Arial"/>
              </a:rPr>
              <a:t>. </a:t>
            </a:r>
            <a:endParaRPr b="0" i="0" sz="2800">
              <a:solidFill>
                <a:schemeClr val="dk1"/>
              </a:solidFill>
              <a:latin typeface="Arial"/>
              <a:ea typeface="Arial"/>
              <a:cs typeface="Arial"/>
              <a:sym typeface="Arial"/>
            </a:endParaRPr>
          </a:p>
        </p:txBody>
      </p:sp>
      <p:pic>
        <p:nvPicPr>
          <p:cNvPr descr="A Tesla logo on a vehicle charger." id="94" name="Google Shape;94;p2"/>
          <p:cNvPicPr preferRelativeResize="0"/>
          <p:nvPr/>
        </p:nvPicPr>
        <p:blipFill rotWithShape="1">
          <a:blip r:embed="rId3">
            <a:alphaModFix/>
          </a:blip>
          <a:srcRect b="0" l="0" r="0" t="0"/>
          <a:stretch/>
        </p:blipFill>
        <p:spPr>
          <a:xfrm>
            <a:off x="3237041" y="2894115"/>
            <a:ext cx="5982621" cy="33644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nvSpPr>
        <p:spPr>
          <a:xfrm>
            <a:off x="838200" y="485776"/>
            <a:ext cx="105156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222222"/>
                </a:solidFill>
                <a:latin typeface="Calibri"/>
                <a:ea typeface="Calibri"/>
                <a:cs typeface="Calibri"/>
                <a:sym typeface="Calibri"/>
              </a:rPr>
              <a:t>Brooklyn-based collective MSCHF is putting up an Andy Warhol sketch valued at about $20,000 for $250. However, it is selling:</a:t>
            </a:r>
            <a:endParaRPr/>
          </a:p>
        </p:txBody>
      </p:sp>
      <p:pic>
        <p:nvPicPr>
          <p:cNvPr descr="An Andy Warhol sketch titled &quot;Fairies.&quot;" id="100" name="Google Shape;100;p3"/>
          <p:cNvPicPr preferRelativeResize="0"/>
          <p:nvPr/>
        </p:nvPicPr>
        <p:blipFill rotWithShape="1">
          <a:blip r:embed="rId3">
            <a:alphaModFix/>
          </a:blip>
          <a:srcRect b="0" l="0" r="0" t="0"/>
          <a:stretch/>
        </p:blipFill>
        <p:spPr>
          <a:xfrm>
            <a:off x="3385185" y="2232720"/>
            <a:ext cx="4346575" cy="38835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nvSpPr>
        <p:spPr>
          <a:xfrm>
            <a:off x="1676399" y="428626"/>
            <a:ext cx="829627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a:solidFill>
                  <a:srgbClr val="222222"/>
                </a:solidFill>
                <a:latin typeface="Arial"/>
                <a:ea typeface="Arial"/>
                <a:cs typeface="Arial"/>
                <a:sym typeface="Arial"/>
              </a:rPr>
              <a:t>Harley Quinn </a:t>
            </a:r>
            <a:r>
              <a:rPr b="1" i="0" lang="en-US" sz="2400">
                <a:solidFill>
                  <a:srgbClr val="222222"/>
                </a:solidFill>
                <a:latin typeface="Calibri"/>
                <a:ea typeface="Calibri"/>
                <a:cs typeface="Calibri"/>
                <a:sym typeface="Calibri"/>
              </a:rPr>
              <a:t>is one of the top 10 costumes in the U.S. this year, according to Google Trends.</a:t>
            </a:r>
            <a:endParaRPr/>
          </a:p>
        </p:txBody>
      </p:sp>
      <p:pic>
        <p:nvPicPr>
          <p:cNvPr id="106" name="Google Shape;106;p4"/>
          <p:cNvPicPr preferRelativeResize="0"/>
          <p:nvPr/>
        </p:nvPicPr>
        <p:blipFill rotWithShape="1">
          <a:blip r:embed="rId3">
            <a:alphaModFix/>
          </a:blip>
          <a:srcRect b="0" l="0" r="0" t="0"/>
          <a:stretch/>
        </p:blipFill>
        <p:spPr>
          <a:xfrm>
            <a:off x="3562350" y="1857375"/>
            <a:ext cx="4267200" cy="426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nvSpPr>
        <p:spPr>
          <a:xfrm>
            <a:off x="1814512" y="898823"/>
            <a:ext cx="856297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a:solidFill>
                  <a:srgbClr val="222222"/>
                </a:solidFill>
                <a:latin typeface="Calibri"/>
                <a:ea typeface="Calibri"/>
                <a:cs typeface="Calibri"/>
                <a:sym typeface="Calibri"/>
              </a:rPr>
              <a:t>A $5 million class-action lawsuit alleges that Kellogg’s</a:t>
            </a:r>
            <a:r>
              <a:rPr b="1" lang="en-US" sz="2400">
                <a:solidFill>
                  <a:srgbClr val="222222"/>
                </a:solidFill>
                <a:latin typeface="Calibri"/>
                <a:ea typeface="Calibri"/>
                <a:cs typeface="Calibri"/>
                <a:sym typeface="Calibri"/>
              </a:rPr>
              <a:t> </a:t>
            </a:r>
            <a:r>
              <a:rPr lang="en-US" sz="2400">
                <a:solidFill>
                  <a:srgbClr val="222222"/>
                </a:solidFill>
                <a:latin typeface="Calibri"/>
                <a:ea typeface="Calibri"/>
                <a:cs typeface="Calibri"/>
                <a:sym typeface="Calibri"/>
              </a:rPr>
              <a:t>d</a:t>
            </a:r>
            <a:r>
              <a:rPr i="0" lang="en-US" sz="2400">
                <a:solidFill>
                  <a:srgbClr val="222222"/>
                </a:solidFill>
                <a:latin typeface="Arial"/>
                <a:ea typeface="Arial"/>
                <a:cs typeface="Arial"/>
                <a:sym typeface="Arial"/>
              </a:rPr>
              <a:t>oesn’t put enough strawberries in Pop-Tarts.</a:t>
            </a:r>
            <a:endParaRPr i="0" sz="2400">
              <a:solidFill>
                <a:srgbClr val="222222"/>
              </a:solidFill>
              <a:latin typeface="Calibri"/>
              <a:ea typeface="Calibri"/>
              <a:cs typeface="Calibri"/>
              <a:sym typeface="Calibri"/>
            </a:endParaRPr>
          </a:p>
        </p:txBody>
      </p:sp>
      <p:pic>
        <p:nvPicPr>
          <p:cNvPr descr="Kellogg's Pop-Tarts | 48ct" id="112" name="Google Shape;112;p5"/>
          <p:cNvPicPr preferRelativeResize="0"/>
          <p:nvPr/>
        </p:nvPicPr>
        <p:blipFill rotWithShape="1">
          <a:blip r:embed="rId3">
            <a:alphaModFix/>
          </a:blip>
          <a:srcRect b="0" l="0" r="0" t="0"/>
          <a:stretch/>
        </p:blipFill>
        <p:spPr>
          <a:xfrm>
            <a:off x="4309428" y="2267487"/>
            <a:ext cx="2792412" cy="42476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
          <p:cNvSpPr txBox="1"/>
          <p:nvPr/>
        </p:nvSpPr>
        <p:spPr>
          <a:xfrm>
            <a:off x="1952625" y="409575"/>
            <a:ext cx="964882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a:solidFill>
                  <a:srgbClr val="222222"/>
                </a:solidFill>
                <a:latin typeface="Calibri"/>
                <a:ea typeface="Calibri"/>
                <a:cs typeface="Calibri"/>
                <a:sym typeface="Calibri"/>
              </a:rPr>
              <a:t>Only 40% of Americans know vaccinated people are less likely to test positive for COVID-19, per an Axios/Ipsos poll?</a:t>
            </a:r>
            <a:endParaRPr/>
          </a:p>
        </p:txBody>
      </p:sp>
      <p:pic>
        <p:nvPicPr>
          <p:cNvPr descr="Countries in the Americas notified of first COVID-19 vaccine allocations  through COVAX - PAHO/WHO | Pan American Health Organization" id="118" name="Google Shape;118;p6"/>
          <p:cNvPicPr preferRelativeResize="0"/>
          <p:nvPr/>
        </p:nvPicPr>
        <p:blipFill rotWithShape="1">
          <a:blip r:embed="rId3">
            <a:alphaModFix/>
          </a:blip>
          <a:srcRect b="0" l="0" r="0" t="0"/>
          <a:stretch/>
        </p:blipFill>
        <p:spPr>
          <a:xfrm>
            <a:off x="2824481" y="2036763"/>
            <a:ext cx="6917944" cy="421825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7"/>
          <p:cNvSpPr txBox="1"/>
          <p:nvPr/>
        </p:nvSpPr>
        <p:spPr>
          <a:xfrm>
            <a:off x="1924051" y="770787"/>
            <a:ext cx="877252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rgbClr val="262626"/>
                </a:solidFill>
                <a:latin typeface="Arial"/>
                <a:ea typeface="Arial"/>
                <a:cs typeface="Arial"/>
                <a:sym typeface="Arial"/>
              </a:rPr>
              <a:t>Congress has </a:t>
            </a:r>
            <a:r>
              <a:rPr b="1" i="0" lang="en-US" sz="1800" u="sng" strike="noStrike">
                <a:solidFill>
                  <a:srgbClr val="006598"/>
                </a:solidFill>
                <a:latin typeface="Arial"/>
                <a:ea typeface="Arial"/>
                <a:cs typeface="Arial"/>
                <a:sym typeface="Arial"/>
                <a:hlinkClick r:id="rId3">
                  <a:extLst>
                    <a:ext uri="{A12FA001-AC4F-418D-AE19-62706E023703}">
                      <ahyp:hlinkClr val="tx"/>
                    </a:ext>
                  </a:extLst>
                </a:hlinkClick>
              </a:rPr>
              <a:t>headed out for the week without officially coming</a:t>
            </a:r>
            <a:r>
              <a:rPr b="1" i="0" lang="en-US" sz="1800">
                <a:solidFill>
                  <a:srgbClr val="262626"/>
                </a:solidFill>
                <a:latin typeface="Arial"/>
                <a:ea typeface="Arial"/>
                <a:cs typeface="Arial"/>
                <a:sym typeface="Arial"/>
              </a:rPr>
              <a:t> to an agreement about either the Democratic spending bill or the bipartisan infrastructure bill despite enormous pressure to seal some deals before President Biden's European trip. </a:t>
            </a:r>
            <a:endParaRPr b="1" sz="1800">
              <a:solidFill>
                <a:schemeClr val="dk1"/>
              </a:solidFill>
              <a:latin typeface="Calibri"/>
              <a:ea typeface="Calibri"/>
              <a:cs typeface="Calibri"/>
              <a:sym typeface="Calibri"/>
            </a:endParaRPr>
          </a:p>
        </p:txBody>
      </p:sp>
      <p:pic>
        <p:nvPicPr>
          <p:cNvPr descr="Congress Swearing-In: A Look At The Incoming Freshman Class : NPR" id="124" name="Google Shape;124;p7"/>
          <p:cNvPicPr preferRelativeResize="0"/>
          <p:nvPr/>
        </p:nvPicPr>
        <p:blipFill rotWithShape="1">
          <a:blip r:embed="rId4">
            <a:alphaModFix/>
          </a:blip>
          <a:srcRect b="0" l="0" r="0" t="0"/>
          <a:stretch/>
        </p:blipFill>
        <p:spPr>
          <a:xfrm>
            <a:off x="3130056" y="2281238"/>
            <a:ext cx="5931888" cy="3933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8"/>
          <p:cNvSpPr txBox="1"/>
          <p:nvPr>
            <p:ph type="title"/>
          </p:nvPr>
        </p:nvSpPr>
        <p:spPr>
          <a:xfrm>
            <a:off x="1190625" y="917575"/>
            <a:ext cx="10515600" cy="192087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62626"/>
              </a:buClr>
              <a:buSzPct val="100000"/>
              <a:buFont typeface="Arial"/>
              <a:buNone/>
            </a:pPr>
            <a:r>
              <a:rPr b="0" i="0" lang="en-US" sz="3100">
                <a:solidFill>
                  <a:srgbClr val="262626"/>
                </a:solidFill>
                <a:latin typeface="Arial"/>
                <a:ea typeface="Arial"/>
                <a:cs typeface="Arial"/>
                <a:sym typeface="Arial"/>
              </a:rPr>
              <a:t>Facebook is </a:t>
            </a:r>
            <a:r>
              <a:rPr b="0" i="0" lang="en-US" sz="3100" u="sng" strike="noStrike">
                <a:solidFill>
                  <a:srgbClr val="006598"/>
                </a:solidFill>
                <a:latin typeface="Arial"/>
                <a:ea typeface="Arial"/>
                <a:cs typeface="Arial"/>
                <a:sym typeface="Arial"/>
                <a:hlinkClick r:id="rId3">
                  <a:extLst>
                    <a:ext uri="{A12FA001-AC4F-418D-AE19-62706E023703}">
                      <ahyp:hlinkClr val="tx"/>
                    </a:ext>
                  </a:extLst>
                </a:hlinkClick>
              </a:rPr>
              <a:t>changing its company name to ... Meta</a:t>
            </a:r>
            <a:r>
              <a:rPr b="0" i="0" lang="en-US" sz="3100">
                <a:solidFill>
                  <a:srgbClr val="262626"/>
                </a:solidFill>
                <a:latin typeface="Arial"/>
                <a:ea typeface="Arial"/>
                <a:cs typeface="Arial"/>
                <a:sym typeface="Arial"/>
              </a:rPr>
              <a:t>. Facebook will still exist, of course, but only as one product under the larger company umbrella. The rebranding signals the company's growing interest in the "metaverse," which would combine virtual and augmented reality into a new kind of online realm. It could also help distract from growing criticism about the impact of its social media platforms. </a:t>
            </a:r>
            <a:endParaRPr sz="3100"/>
          </a:p>
        </p:txBody>
      </p:sp>
      <p:pic>
        <p:nvPicPr>
          <p:cNvPr descr="Facebook - latest news, pictures &amp; video - Mirror Online" id="130" name="Google Shape;130;p8"/>
          <p:cNvPicPr preferRelativeResize="0"/>
          <p:nvPr/>
        </p:nvPicPr>
        <p:blipFill rotWithShape="1">
          <a:blip r:embed="rId4">
            <a:alphaModFix/>
          </a:blip>
          <a:srcRect b="0" l="0" r="0" t="0"/>
          <a:stretch/>
        </p:blipFill>
        <p:spPr>
          <a:xfrm>
            <a:off x="3714750" y="3729038"/>
            <a:ext cx="5353050" cy="28146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9"/>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9"/>
          <p:cNvSpPr/>
          <p:nvPr/>
        </p:nvSpPr>
        <p:spPr>
          <a:xfrm>
            <a:off x="6096000" y="34290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9"/>
          <p:cNvSpPr/>
          <p:nvPr/>
        </p:nvSpPr>
        <p:spPr>
          <a:xfrm>
            <a:off x="6248400" y="35814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9"/>
          <p:cNvSpPr txBox="1"/>
          <p:nvPr>
            <p:ph type="title"/>
          </p:nvPr>
        </p:nvSpPr>
        <p:spPr>
          <a:xfrm>
            <a:off x="838200" y="12033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2800"/>
              <a:buFont typeface="Arial"/>
              <a:buNone/>
            </a:pPr>
            <a:r>
              <a:rPr b="0" i="0" lang="en-US" sz="2800">
                <a:solidFill>
                  <a:srgbClr val="262626"/>
                </a:solidFill>
                <a:latin typeface="Arial"/>
                <a:ea typeface="Arial"/>
                <a:cs typeface="Arial"/>
                <a:sym typeface="Arial"/>
              </a:rPr>
              <a:t>Israel's plan to green-light thousands of new Israeli housing units in the West Bank is drawing international criticism. Such settlements are illegal under international law because both the West Bank and East Jerusalem are considered occupied territory -- which Israel disputes. Twelve European countries yesterday urged Israel to "reverse its decision." The US and the UK also issued strong disagreements with the plan. </a:t>
            </a:r>
            <a:endParaRPr sz="2800"/>
          </a:p>
        </p:txBody>
      </p:sp>
      <p:pic>
        <p:nvPicPr>
          <p:cNvPr descr="Israel | Facts, History, Population, &amp; Map | Britannica" id="139" name="Google Shape;139;p9"/>
          <p:cNvPicPr preferRelativeResize="0"/>
          <p:nvPr/>
        </p:nvPicPr>
        <p:blipFill rotWithShape="1">
          <a:blip r:embed="rId3">
            <a:alphaModFix/>
          </a:blip>
          <a:srcRect b="0" l="0" r="0" t="0"/>
          <a:stretch/>
        </p:blipFill>
        <p:spPr>
          <a:xfrm>
            <a:off x="4476750" y="3419443"/>
            <a:ext cx="2675890" cy="331174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2021-06-22T22:08:31Z</dcterms:created>
  <dc:creator>Lan Yue</dc:creator>
</cp:coreProperties>
</file>