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6" r:id="rId3"/>
    <p:sldId id="258" r:id="rId4"/>
    <p:sldId id="259" r:id="rId5"/>
    <p:sldId id="260" r:id="rId6"/>
    <p:sldId id="264" r:id="rId7"/>
    <p:sldId id="261" r:id="rId8"/>
    <p:sldId id="271" r:id="rId9"/>
    <p:sldId id="272" r:id="rId10"/>
    <p:sldId id="275" r:id="rId11"/>
    <p:sldId id="276" r:id="rId12"/>
    <p:sldId id="277" r:id="rId13"/>
    <p:sldId id="278" r:id="rId14"/>
    <p:sldId id="279"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n Yue" initials="LY" lastIdx="1" clrIdx="0">
    <p:extLst>
      <p:ext uri="{19B8F6BF-5375-455C-9EA6-DF929625EA0E}">
        <p15:presenceInfo xmlns:p15="http://schemas.microsoft.com/office/powerpoint/2012/main" userId="S::lyue@aici-sp.com::204f9330-c69b-44b4-87dc-9836b6f3fff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7-09T12:50:44.425" idx="1">
    <p:pos x="10" y="10"/>
    <p:text/>
    <p:extLst>
      <p:ext uri="{C676402C-5697-4E1C-873F-D02D1690AC5C}">
        <p15:threadingInfo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03830-9D36-4357-8C5D-32CF97B603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E29B03-4167-4A2A-93B9-2579F791E9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48B37F-A9D4-4B1C-A54E-E3280F3F295E}"/>
              </a:ext>
            </a:extLst>
          </p:cNvPr>
          <p:cNvSpPr>
            <a:spLocks noGrp="1"/>
          </p:cNvSpPr>
          <p:nvPr>
            <p:ph type="dt" sz="half" idx="10"/>
          </p:nvPr>
        </p:nvSpPr>
        <p:spPr/>
        <p:txBody>
          <a:bodyPr/>
          <a:lstStyle/>
          <a:p>
            <a:fld id="{DB0A01C3-7B63-41F9-99DE-875C55D50859}" type="datetimeFigureOut">
              <a:rPr lang="en-US" smtClean="0"/>
              <a:t>10/22/2021</a:t>
            </a:fld>
            <a:endParaRPr lang="en-US"/>
          </a:p>
        </p:txBody>
      </p:sp>
      <p:sp>
        <p:nvSpPr>
          <p:cNvPr id="5" name="Footer Placeholder 4">
            <a:extLst>
              <a:ext uri="{FF2B5EF4-FFF2-40B4-BE49-F238E27FC236}">
                <a16:creationId xmlns:a16="http://schemas.microsoft.com/office/drawing/2014/main" id="{BC6B696C-9361-40E2-9903-A1D5AD586C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9612C2-2F3F-4F01-8082-8EF0AD3B6C47}"/>
              </a:ext>
            </a:extLst>
          </p:cNvPr>
          <p:cNvSpPr>
            <a:spLocks noGrp="1"/>
          </p:cNvSpPr>
          <p:nvPr>
            <p:ph type="sldNum" sz="quarter" idx="12"/>
          </p:nvPr>
        </p:nvSpPr>
        <p:spPr/>
        <p:txBody>
          <a:bodyPr/>
          <a:lstStyle/>
          <a:p>
            <a:fld id="{DB9E1330-4686-49E3-A0A4-A4A3A28F48A8}" type="slidenum">
              <a:rPr lang="en-US" smtClean="0"/>
              <a:t>‹#›</a:t>
            </a:fld>
            <a:endParaRPr lang="en-US"/>
          </a:p>
        </p:txBody>
      </p:sp>
    </p:spTree>
    <p:extLst>
      <p:ext uri="{BB962C8B-B14F-4D97-AF65-F5344CB8AC3E}">
        <p14:creationId xmlns:p14="http://schemas.microsoft.com/office/powerpoint/2010/main" val="2985684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8AEEC-70B6-4DFC-80E6-5311DFDFF6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10EC84-A957-483E-830A-408BABE9C1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8D883B-6016-4F50-AE8A-A8E47E1E7C00}"/>
              </a:ext>
            </a:extLst>
          </p:cNvPr>
          <p:cNvSpPr>
            <a:spLocks noGrp="1"/>
          </p:cNvSpPr>
          <p:nvPr>
            <p:ph type="dt" sz="half" idx="10"/>
          </p:nvPr>
        </p:nvSpPr>
        <p:spPr/>
        <p:txBody>
          <a:bodyPr/>
          <a:lstStyle/>
          <a:p>
            <a:fld id="{DB0A01C3-7B63-41F9-99DE-875C55D50859}" type="datetimeFigureOut">
              <a:rPr lang="en-US" smtClean="0"/>
              <a:t>10/22/2021</a:t>
            </a:fld>
            <a:endParaRPr lang="en-US"/>
          </a:p>
        </p:txBody>
      </p:sp>
      <p:sp>
        <p:nvSpPr>
          <p:cNvPr id="5" name="Footer Placeholder 4">
            <a:extLst>
              <a:ext uri="{FF2B5EF4-FFF2-40B4-BE49-F238E27FC236}">
                <a16:creationId xmlns:a16="http://schemas.microsoft.com/office/drawing/2014/main" id="{6FB8F5ED-2987-4342-8044-1A4FA3BDE5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36BE07-66E8-4056-AAEC-840AE118EE02}"/>
              </a:ext>
            </a:extLst>
          </p:cNvPr>
          <p:cNvSpPr>
            <a:spLocks noGrp="1"/>
          </p:cNvSpPr>
          <p:nvPr>
            <p:ph type="sldNum" sz="quarter" idx="12"/>
          </p:nvPr>
        </p:nvSpPr>
        <p:spPr/>
        <p:txBody>
          <a:bodyPr/>
          <a:lstStyle/>
          <a:p>
            <a:fld id="{DB9E1330-4686-49E3-A0A4-A4A3A28F48A8}" type="slidenum">
              <a:rPr lang="en-US" smtClean="0"/>
              <a:t>‹#›</a:t>
            </a:fld>
            <a:endParaRPr lang="en-US"/>
          </a:p>
        </p:txBody>
      </p:sp>
    </p:spTree>
    <p:extLst>
      <p:ext uri="{BB962C8B-B14F-4D97-AF65-F5344CB8AC3E}">
        <p14:creationId xmlns:p14="http://schemas.microsoft.com/office/powerpoint/2010/main" val="269801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5794ED-5FC8-43BA-987E-EEE1E0BD1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397786-DA49-4CC5-B410-26653EB081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90CCE7-AA84-4499-A605-8CD1B4FDB125}"/>
              </a:ext>
            </a:extLst>
          </p:cNvPr>
          <p:cNvSpPr>
            <a:spLocks noGrp="1"/>
          </p:cNvSpPr>
          <p:nvPr>
            <p:ph type="dt" sz="half" idx="10"/>
          </p:nvPr>
        </p:nvSpPr>
        <p:spPr/>
        <p:txBody>
          <a:bodyPr/>
          <a:lstStyle/>
          <a:p>
            <a:fld id="{DB0A01C3-7B63-41F9-99DE-875C55D50859}" type="datetimeFigureOut">
              <a:rPr lang="en-US" smtClean="0"/>
              <a:t>10/22/2021</a:t>
            </a:fld>
            <a:endParaRPr lang="en-US"/>
          </a:p>
        </p:txBody>
      </p:sp>
      <p:sp>
        <p:nvSpPr>
          <p:cNvPr id="5" name="Footer Placeholder 4">
            <a:extLst>
              <a:ext uri="{FF2B5EF4-FFF2-40B4-BE49-F238E27FC236}">
                <a16:creationId xmlns:a16="http://schemas.microsoft.com/office/drawing/2014/main" id="{5CCCEE68-A768-430E-9FB7-841BA2302A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E80EF4-25F1-4434-B2A1-7BC2433573A5}"/>
              </a:ext>
            </a:extLst>
          </p:cNvPr>
          <p:cNvSpPr>
            <a:spLocks noGrp="1"/>
          </p:cNvSpPr>
          <p:nvPr>
            <p:ph type="sldNum" sz="quarter" idx="12"/>
          </p:nvPr>
        </p:nvSpPr>
        <p:spPr/>
        <p:txBody>
          <a:bodyPr/>
          <a:lstStyle/>
          <a:p>
            <a:fld id="{DB9E1330-4686-49E3-A0A4-A4A3A28F48A8}" type="slidenum">
              <a:rPr lang="en-US" smtClean="0"/>
              <a:t>‹#›</a:t>
            </a:fld>
            <a:endParaRPr lang="en-US"/>
          </a:p>
        </p:txBody>
      </p:sp>
    </p:spTree>
    <p:extLst>
      <p:ext uri="{BB962C8B-B14F-4D97-AF65-F5344CB8AC3E}">
        <p14:creationId xmlns:p14="http://schemas.microsoft.com/office/powerpoint/2010/main" val="401976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C3DBB-357E-41C0-8505-F57AAB8C94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95F06A-28CA-4E9A-A9B6-723B0E2951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58C4D2-B2DB-432B-AEBC-175783C61DB4}"/>
              </a:ext>
            </a:extLst>
          </p:cNvPr>
          <p:cNvSpPr>
            <a:spLocks noGrp="1"/>
          </p:cNvSpPr>
          <p:nvPr>
            <p:ph type="dt" sz="half" idx="10"/>
          </p:nvPr>
        </p:nvSpPr>
        <p:spPr/>
        <p:txBody>
          <a:bodyPr/>
          <a:lstStyle/>
          <a:p>
            <a:fld id="{DB0A01C3-7B63-41F9-99DE-875C55D50859}" type="datetimeFigureOut">
              <a:rPr lang="en-US" smtClean="0"/>
              <a:t>10/22/2021</a:t>
            </a:fld>
            <a:endParaRPr lang="en-US"/>
          </a:p>
        </p:txBody>
      </p:sp>
      <p:sp>
        <p:nvSpPr>
          <p:cNvPr id="5" name="Footer Placeholder 4">
            <a:extLst>
              <a:ext uri="{FF2B5EF4-FFF2-40B4-BE49-F238E27FC236}">
                <a16:creationId xmlns:a16="http://schemas.microsoft.com/office/drawing/2014/main" id="{B5AC597D-85D1-456C-9127-65D3560A3A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7F60E1-7DE8-4B2F-A103-E4459340F762}"/>
              </a:ext>
            </a:extLst>
          </p:cNvPr>
          <p:cNvSpPr>
            <a:spLocks noGrp="1"/>
          </p:cNvSpPr>
          <p:nvPr>
            <p:ph type="sldNum" sz="quarter" idx="12"/>
          </p:nvPr>
        </p:nvSpPr>
        <p:spPr/>
        <p:txBody>
          <a:bodyPr/>
          <a:lstStyle/>
          <a:p>
            <a:fld id="{DB9E1330-4686-49E3-A0A4-A4A3A28F48A8}" type="slidenum">
              <a:rPr lang="en-US" smtClean="0"/>
              <a:t>‹#›</a:t>
            </a:fld>
            <a:endParaRPr lang="en-US"/>
          </a:p>
        </p:txBody>
      </p:sp>
    </p:spTree>
    <p:extLst>
      <p:ext uri="{BB962C8B-B14F-4D97-AF65-F5344CB8AC3E}">
        <p14:creationId xmlns:p14="http://schemas.microsoft.com/office/powerpoint/2010/main" val="1203674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E6E3F-B6A5-4158-BE18-8BD85D9373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EAA77F-4532-4263-8B06-B7677F61C9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829B28-F6DB-46E2-B429-705E5F8B2041}"/>
              </a:ext>
            </a:extLst>
          </p:cNvPr>
          <p:cNvSpPr>
            <a:spLocks noGrp="1"/>
          </p:cNvSpPr>
          <p:nvPr>
            <p:ph type="dt" sz="half" idx="10"/>
          </p:nvPr>
        </p:nvSpPr>
        <p:spPr/>
        <p:txBody>
          <a:bodyPr/>
          <a:lstStyle/>
          <a:p>
            <a:fld id="{DB0A01C3-7B63-41F9-99DE-875C55D50859}" type="datetimeFigureOut">
              <a:rPr lang="en-US" smtClean="0"/>
              <a:t>10/22/2021</a:t>
            </a:fld>
            <a:endParaRPr lang="en-US"/>
          </a:p>
        </p:txBody>
      </p:sp>
      <p:sp>
        <p:nvSpPr>
          <p:cNvPr id="5" name="Footer Placeholder 4">
            <a:extLst>
              <a:ext uri="{FF2B5EF4-FFF2-40B4-BE49-F238E27FC236}">
                <a16:creationId xmlns:a16="http://schemas.microsoft.com/office/drawing/2014/main" id="{FE5F45F1-F664-4717-B6E6-9690FB1411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522F82-7BFD-4F49-80CA-CA2E33C52C93}"/>
              </a:ext>
            </a:extLst>
          </p:cNvPr>
          <p:cNvSpPr>
            <a:spLocks noGrp="1"/>
          </p:cNvSpPr>
          <p:nvPr>
            <p:ph type="sldNum" sz="quarter" idx="12"/>
          </p:nvPr>
        </p:nvSpPr>
        <p:spPr/>
        <p:txBody>
          <a:bodyPr/>
          <a:lstStyle/>
          <a:p>
            <a:fld id="{DB9E1330-4686-49E3-A0A4-A4A3A28F48A8}" type="slidenum">
              <a:rPr lang="en-US" smtClean="0"/>
              <a:t>‹#›</a:t>
            </a:fld>
            <a:endParaRPr lang="en-US"/>
          </a:p>
        </p:txBody>
      </p:sp>
    </p:spTree>
    <p:extLst>
      <p:ext uri="{BB962C8B-B14F-4D97-AF65-F5344CB8AC3E}">
        <p14:creationId xmlns:p14="http://schemas.microsoft.com/office/powerpoint/2010/main" val="2362986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89457-3DBC-44AF-BED6-28AF097106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EE0BB6-DD1B-4DCD-9A4E-9FE2F9C0CE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EDE8FD-9B59-47F4-93B7-0D9F7849FC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572740-0B88-4BB3-9326-A99CBAFA3F34}"/>
              </a:ext>
            </a:extLst>
          </p:cNvPr>
          <p:cNvSpPr>
            <a:spLocks noGrp="1"/>
          </p:cNvSpPr>
          <p:nvPr>
            <p:ph type="dt" sz="half" idx="10"/>
          </p:nvPr>
        </p:nvSpPr>
        <p:spPr/>
        <p:txBody>
          <a:bodyPr/>
          <a:lstStyle/>
          <a:p>
            <a:fld id="{DB0A01C3-7B63-41F9-99DE-875C55D50859}" type="datetimeFigureOut">
              <a:rPr lang="en-US" smtClean="0"/>
              <a:t>10/22/2021</a:t>
            </a:fld>
            <a:endParaRPr lang="en-US"/>
          </a:p>
        </p:txBody>
      </p:sp>
      <p:sp>
        <p:nvSpPr>
          <p:cNvPr id="6" name="Footer Placeholder 5">
            <a:extLst>
              <a:ext uri="{FF2B5EF4-FFF2-40B4-BE49-F238E27FC236}">
                <a16:creationId xmlns:a16="http://schemas.microsoft.com/office/drawing/2014/main" id="{432E2714-15A5-4DFE-B42D-DD2B90A00A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FACB9C-440B-40B5-B092-2116D99525BD}"/>
              </a:ext>
            </a:extLst>
          </p:cNvPr>
          <p:cNvSpPr>
            <a:spLocks noGrp="1"/>
          </p:cNvSpPr>
          <p:nvPr>
            <p:ph type="sldNum" sz="quarter" idx="12"/>
          </p:nvPr>
        </p:nvSpPr>
        <p:spPr/>
        <p:txBody>
          <a:bodyPr/>
          <a:lstStyle/>
          <a:p>
            <a:fld id="{DB9E1330-4686-49E3-A0A4-A4A3A28F48A8}" type="slidenum">
              <a:rPr lang="en-US" smtClean="0"/>
              <a:t>‹#›</a:t>
            </a:fld>
            <a:endParaRPr lang="en-US"/>
          </a:p>
        </p:txBody>
      </p:sp>
    </p:spTree>
    <p:extLst>
      <p:ext uri="{BB962C8B-B14F-4D97-AF65-F5344CB8AC3E}">
        <p14:creationId xmlns:p14="http://schemas.microsoft.com/office/powerpoint/2010/main" val="3267343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04EA6-3B33-458C-A615-133E042F59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E8E6FD-D40D-4F56-B9E0-05AFA164E3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061FED-E3B4-4D88-8E9B-B1B583DE04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DF1B22-2029-42D7-9987-9D409B1A77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A88E14-05F2-475E-A90F-B50ADEB632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3ACEF2-127A-4F41-B420-AFF699E8D416}"/>
              </a:ext>
            </a:extLst>
          </p:cNvPr>
          <p:cNvSpPr>
            <a:spLocks noGrp="1"/>
          </p:cNvSpPr>
          <p:nvPr>
            <p:ph type="dt" sz="half" idx="10"/>
          </p:nvPr>
        </p:nvSpPr>
        <p:spPr/>
        <p:txBody>
          <a:bodyPr/>
          <a:lstStyle/>
          <a:p>
            <a:fld id="{DB0A01C3-7B63-41F9-99DE-875C55D50859}" type="datetimeFigureOut">
              <a:rPr lang="en-US" smtClean="0"/>
              <a:t>10/22/2021</a:t>
            </a:fld>
            <a:endParaRPr lang="en-US"/>
          </a:p>
        </p:txBody>
      </p:sp>
      <p:sp>
        <p:nvSpPr>
          <p:cNvPr id="8" name="Footer Placeholder 7">
            <a:extLst>
              <a:ext uri="{FF2B5EF4-FFF2-40B4-BE49-F238E27FC236}">
                <a16:creationId xmlns:a16="http://schemas.microsoft.com/office/drawing/2014/main" id="{AB91A6A1-2B71-4B38-BA6A-624B9F16E4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9D4AF0-5EB6-4740-BF7E-DF4D8531D2A7}"/>
              </a:ext>
            </a:extLst>
          </p:cNvPr>
          <p:cNvSpPr>
            <a:spLocks noGrp="1"/>
          </p:cNvSpPr>
          <p:nvPr>
            <p:ph type="sldNum" sz="quarter" idx="12"/>
          </p:nvPr>
        </p:nvSpPr>
        <p:spPr/>
        <p:txBody>
          <a:bodyPr/>
          <a:lstStyle/>
          <a:p>
            <a:fld id="{DB9E1330-4686-49E3-A0A4-A4A3A28F48A8}" type="slidenum">
              <a:rPr lang="en-US" smtClean="0"/>
              <a:t>‹#›</a:t>
            </a:fld>
            <a:endParaRPr lang="en-US"/>
          </a:p>
        </p:txBody>
      </p:sp>
    </p:spTree>
    <p:extLst>
      <p:ext uri="{BB962C8B-B14F-4D97-AF65-F5344CB8AC3E}">
        <p14:creationId xmlns:p14="http://schemas.microsoft.com/office/powerpoint/2010/main" val="1416646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56640-F9B4-4E34-A557-56683F6ECF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CD74D1-063B-4EBF-95AE-C9A672E7C646}"/>
              </a:ext>
            </a:extLst>
          </p:cNvPr>
          <p:cNvSpPr>
            <a:spLocks noGrp="1"/>
          </p:cNvSpPr>
          <p:nvPr>
            <p:ph type="dt" sz="half" idx="10"/>
          </p:nvPr>
        </p:nvSpPr>
        <p:spPr/>
        <p:txBody>
          <a:bodyPr/>
          <a:lstStyle/>
          <a:p>
            <a:fld id="{DB0A01C3-7B63-41F9-99DE-875C55D50859}" type="datetimeFigureOut">
              <a:rPr lang="en-US" smtClean="0"/>
              <a:t>10/22/2021</a:t>
            </a:fld>
            <a:endParaRPr lang="en-US"/>
          </a:p>
        </p:txBody>
      </p:sp>
      <p:sp>
        <p:nvSpPr>
          <p:cNvPr id="4" name="Footer Placeholder 3">
            <a:extLst>
              <a:ext uri="{FF2B5EF4-FFF2-40B4-BE49-F238E27FC236}">
                <a16:creationId xmlns:a16="http://schemas.microsoft.com/office/drawing/2014/main" id="{54486063-02A8-49CA-9AFF-D668FA3726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60FBE6-E16D-44D8-A6DB-1BCD0CAD9DB5}"/>
              </a:ext>
            </a:extLst>
          </p:cNvPr>
          <p:cNvSpPr>
            <a:spLocks noGrp="1"/>
          </p:cNvSpPr>
          <p:nvPr>
            <p:ph type="sldNum" sz="quarter" idx="12"/>
          </p:nvPr>
        </p:nvSpPr>
        <p:spPr/>
        <p:txBody>
          <a:bodyPr/>
          <a:lstStyle/>
          <a:p>
            <a:fld id="{DB9E1330-4686-49E3-A0A4-A4A3A28F48A8}" type="slidenum">
              <a:rPr lang="en-US" smtClean="0"/>
              <a:t>‹#›</a:t>
            </a:fld>
            <a:endParaRPr lang="en-US"/>
          </a:p>
        </p:txBody>
      </p:sp>
    </p:spTree>
    <p:extLst>
      <p:ext uri="{BB962C8B-B14F-4D97-AF65-F5344CB8AC3E}">
        <p14:creationId xmlns:p14="http://schemas.microsoft.com/office/powerpoint/2010/main" val="2988261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79BA9C-669C-4D3F-94A2-679081B6BFEE}"/>
              </a:ext>
            </a:extLst>
          </p:cNvPr>
          <p:cNvSpPr>
            <a:spLocks noGrp="1"/>
          </p:cNvSpPr>
          <p:nvPr>
            <p:ph type="dt" sz="half" idx="10"/>
          </p:nvPr>
        </p:nvSpPr>
        <p:spPr/>
        <p:txBody>
          <a:bodyPr/>
          <a:lstStyle/>
          <a:p>
            <a:fld id="{DB0A01C3-7B63-41F9-99DE-875C55D50859}" type="datetimeFigureOut">
              <a:rPr lang="en-US" smtClean="0"/>
              <a:t>10/22/2021</a:t>
            </a:fld>
            <a:endParaRPr lang="en-US"/>
          </a:p>
        </p:txBody>
      </p:sp>
      <p:sp>
        <p:nvSpPr>
          <p:cNvPr id="3" name="Footer Placeholder 2">
            <a:extLst>
              <a:ext uri="{FF2B5EF4-FFF2-40B4-BE49-F238E27FC236}">
                <a16:creationId xmlns:a16="http://schemas.microsoft.com/office/drawing/2014/main" id="{7F365A64-A743-4BA3-8990-57DD88AD64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06F2A4-2F05-4655-ADB0-03F4903016F9}"/>
              </a:ext>
            </a:extLst>
          </p:cNvPr>
          <p:cNvSpPr>
            <a:spLocks noGrp="1"/>
          </p:cNvSpPr>
          <p:nvPr>
            <p:ph type="sldNum" sz="quarter" idx="12"/>
          </p:nvPr>
        </p:nvSpPr>
        <p:spPr/>
        <p:txBody>
          <a:bodyPr/>
          <a:lstStyle/>
          <a:p>
            <a:fld id="{DB9E1330-4686-49E3-A0A4-A4A3A28F48A8}" type="slidenum">
              <a:rPr lang="en-US" smtClean="0"/>
              <a:t>‹#›</a:t>
            </a:fld>
            <a:endParaRPr lang="en-US"/>
          </a:p>
        </p:txBody>
      </p:sp>
    </p:spTree>
    <p:extLst>
      <p:ext uri="{BB962C8B-B14F-4D97-AF65-F5344CB8AC3E}">
        <p14:creationId xmlns:p14="http://schemas.microsoft.com/office/powerpoint/2010/main" val="1034519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778EF-BA75-430D-B728-E76DFEE3A5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165657-6382-48CA-B2B6-6F97E69E87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7D1570-1536-473B-94C9-43A696BDC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2CD971-E8DD-44FA-9B1E-33D19CBCBC4C}"/>
              </a:ext>
            </a:extLst>
          </p:cNvPr>
          <p:cNvSpPr>
            <a:spLocks noGrp="1"/>
          </p:cNvSpPr>
          <p:nvPr>
            <p:ph type="dt" sz="half" idx="10"/>
          </p:nvPr>
        </p:nvSpPr>
        <p:spPr/>
        <p:txBody>
          <a:bodyPr/>
          <a:lstStyle/>
          <a:p>
            <a:fld id="{DB0A01C3-7B63-41F9-99DE-875C55D50859}" type="datetimeFigureOut">
              <a:rPr lang="en-US" smtClean="0"/>
              <a:t>10/22/2021</a:t>
            </a:fld>
            <a:endParaRPr lang="en-US"/>
          </a:p>
        </p:txBody>
      </p:sp>
      <p:sp>
        <p:nvSpPr>
          <p:cNvPr id="6" name="Footer Placeholder 5">
            <a:extLst>
              <a:ext uri="{FF2B5EF4-FFF2-40B4-BE49-F238E27FC236}">
                <a16:creationId xmlns:a16="http://schemas.microsoft.com/office/drawing/2014/main" id="{EC9E4145-AE30-4F06-8ED4-1234ED964D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400F1-D288-420B-B968-5005E83C9AB7}"/>
              </a:ext>
            </a:extLst>
          </p:cNvPr>
          <p:cNvSpPr>
            <a:spLocks noGrp="1"/>
          </p:cNvSpPr>
          <p:nvPr>
            <p:ph type="sldNum" sz="quarter" idx="12"/>
          </p:nvPr>
        </p:nvSpPr>
        <p:spPr/>
        <p:txBody>
          <a:bodyPr/>
          <a:lstStyle/>
          <a:p>
            <a:fld id="{DB9E1330-4686-49E3-A0A4-A4A3A28F48A8}" type="slidenum">
              <a:rPr lang="en-US" smtClean="0"/>
              <a:t>‹#›</a:t>
            </a:fld>
            <a:endParaRPr lang="en-US"/>
          </a:p>
        </p:txBody>
      </p:sp>
    </p:spTree>
    <p:extLst>
      <p:ext uri="{BB962C8B-B14F-4D97-AF65-F5344CB8AC3E}">
        <p14:creationId xmlns:p14="http://schemas.microsoft.com/office/powerpoint/2010/main" val="1977792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402B3-4C89-4F23-8379-8AEA8D0B5A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0576D1-3B75-4A48-A412-9D20EF554F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3F43CE-7A7D-4B9F-B950-6BF1FE06F8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28F15D-78A8-4286-8075-6F221D37B934}"/>
              </a:ext>
            </a:extLst>
          </p:cNvPr>
          <p:cNvSpPr>
            <a:spLocks noGrp="1"/>
          </p:cNvSpPr>
          <p:nvPr>
            <p:ph type="dt" sz="half" idx="10"/>
          </p:nvPr>
        </p:nvSpPr>
        <p:spPr/>
        <p:txBody>
          <a:bodyPr/>
          <a:lstStyle/>
          <a:p>
            <a:fld id="{DB0A01C3-7B63-41F9-99DE-875C55D50859}" type="datetimeFigureOut">
              <a:rPr lang="en-US" smtClean="0"/>
              <a:t>10/22/2021</a:t>
            </a:fld>
            <a:endParaRPr lang="en-US"/>
          </a:p>
        </p:txBody>
      </p:sp>
      <p:sp>
        <p:nvSpPr>
          <p:cNvPr id="6" name="Footer Placeholder 5">
            <a:extLst>
              <a:ext uri="{FF2B5EF4-FFF2-40B4-BE49-F238E27FC236}">
                <a16:creationId xmlns:a16="http://schemas.microsoft.com/office/drawing/2014/main" id="{47E01447-6461-4C61-9DBE-815B7ED203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A05BC4-D7D2-4894-93D1-7A4B3C701701}"/>
              </a:ext>
            </a:extLst>
          </p:cNvPr>
          <p:cNvSpPr>
            <a:spLocks noGrp="1"/>
          </p:cNvSpPr>
          <p:nvPr>
            <p:ph type="sldNum" sz="quarter" idx="12"/>
          </p:nvPr>
        </p:nvSpPr>
        <p:spPr/>
        <p:txBody>
          <a:bodyPr/>
          <a:lstStyle/>
          <a:p>
            <a:fld id="{DB9E1330-4686-49E3-A0A4-A4A3A28F48A8}" type="slidenum">
              <a:rPr lang="en-US" smtClean="0"/>
              <a:t>‹#›</a:t>
            </a:fld>
            <a:endParaRPr lang="en-US"/>
          </a:p>
        </p:txBody>
      </p:sp>
    </p:spTree>
    <p:extLst>
      <p:ext uri="{BB962C8B-B14F-4D97-AF65-F5344CB8AC3E}">
        <p14:creationId xmlns:p14="http://schemas.microsoft.com/office/powerpoint/2010/main" val="2678797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A39B1D-3904-4CE4-8489-677935C008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B2995C-0052-450F-9E28-CA3E558A1C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08FA2-D3A9-4E4E-BD9C-911D1ABCE2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0A01C3-7B63-41F9-99DE-875C55D50859}" type="datetimeFigureOut">
              <a:rPr lang="en-US" smtClean="0"/>
              <a:t>10/22/2021</a:t>
            </a:fld>
            <a:endParaRPr lang="en-US"/>
          </a:p>
        </p:txBody>
      </p:sp>
      <p:sp>
        <p:nvSpPr>
          <p:cNvPr id="5" name="Footer Placeholder 4">
            <a:extLst>
              <a:ext uri="{FF2B5EF4-FFF2-40B4-BE49-F238E27FC236}">
                <a16:creationId xmlns:a16="http://schemas.microsoft.com/office/drawing/2014/main" id="{622F8869-AC77-41F4-BD3F-96B8F6F5DC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6E3CAD-B4A8-458B-A577-2D6B5C91B9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9E1330-4686-49E3-A0A4-A4A3A28F48A8}" type="slidenum">
              <a:rPr lang="en-US" smtClean="0"/>
              <a:t>‹#›</a:t>
            </a:fld>
            <a:endParaRPr lang="en-US"/>
          </a:p>
        </p:txBody>
      </p:sp>
    </p:spTree>
    <p:extLst>
      <p:ext uri="{BB962C8B-B14F-4D97-AF65-F5344CB8AC3E}">
        <p14:creationId xmlns:p14="http://schemas.microsoft.com/office/powerpoint/2010/main" val="1776672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nytimes.com/2021/10/19/health/kidney-transplant-pig-human.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artofmanliness.com/character/military/" TargetMode="External"/><Relationship Id="rId2" Type="http://schemas.openxmlformats.org/officeDocument/2006/relationships/hyperlink" Target="https://www.artofmanliness.com/we-shall-fight-on-the-beaches-by-winston-churchill/"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nytimes.com/2021/10/19/health/covid-vaccine-mix-match.html" TargetMode="External"/><Relationship Id="rId2" Type="http://schemas.openxmlformats.org/officeDocument/2006/relationships/hyperlink" Target="https://www.nytimes.com/2021/10/20/us/politics/fda-boosters-moderna-johnson-johnson.html"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hyperlink" Target="https://www.nytimes.com/interactive/2021/us/idaho-covid-cases.html" TargetMode="External"/><Relationship Id="rId2" Type="http://schemas.openxmlformats.org/officeDocument/2006/relationships/hyperlink" Target="https://www.nytimes.com/interactive/2021/us/montana-covid-cases.html"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www.nytimes.com/interactive/2021/us/wyoming-covid-cases.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nytimes.com/2021/10/19/world/americas/bolsonaro-covid-19-brazil.html"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nytimes.com/2021/10/21/us/politics/bannon-contempt-jan-6-subpoena.html"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nytimes.com/2021/10/18/nyregion/thomas-jefferson-statue-ny-city-council.html"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nytimes.com/2021/10/19/world/americas/haiti-missionaries-ransom.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nytimes.com/2021/10/12/sports/basketball/candace-parker-chicago-sky-wnba-finals.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linedrawing&#10;&#10;Description automatically generated">
            <a:extLst>
              <a:ext uri="{FF2B5EF4-FFF2-40B4-BE49-F238E27FC236}">
                <a16:creationId xmlns:a16="http://schemas.microsoft.com/office/drawing/2014/main" id="{8EA13269-CF64-4895-BE71-F3CF8F15EA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338" y="677674"/>
            <a:ext cx="10333368" cy="4891128"/>
          </a:xfrm>
          <a:prstGeom prst="rect">
            <a:avLst/>
          </a:prstGeom>
        </p:spPr>
      </p:pic>
      <p:sp>
        <p:nvSpPr>
          <p:cNvPr id="10" name="TextBox 9">
            <a:extLst>
              <a:ext uri="{FF2B5EF4-FFF2-40B4-BE49-F238E27FC236}">
                <a16:creationId xmlns:a16="http://schemas.microsoft.com/office/drawing/2014/main" id="{67A8B87F-A6B5-49E5-88B3-0324A51A0DA6}"/>
              </a:ext>
            </a:extLst>
          </p:cNvPr>
          <p:cNvSpPr txBox="1"/>
          <p:nvPr/>
        </p:nvSpPr>
        <p:spPr>
          <a:xfrm>
            <a:off x="974035" y="3816627"/>
            <a:ext cx="9687337" cy="2539157"/>
          </a:xfrm>
          <a:prstGeom prst="rect">
            <a:avLst/>
          </a:prstGeom>
          <a:noFill/>
        </p:spPr>
        <p:txBody>
          <a:bodyPr wrap="square">
            <a:spAutoFit/>
          </a:bodyPr>
          <a:lstStyle/>
          <a:p>
            <a:pPr marL="0" marR="0" lvl="0" indent="0" eaLnBrk="1" fontAlgn="base" hangingPunct="1">
              <a:lnSpc>
                <a:spcPct val="90000"/>
              </a:lnSpc>
              <a:spcAft>
                <a:spcPts val="600"/>
              </a:spcAft>
              <a:buClrTx/>
              <a:buSzTx/>
              <a:tabLst/>
            </a:pPr>
            <a:r>
              <a:rPr kumimoji="0" lang="en-US" altLang="en-US" sz="4000" b="1" i="0" u="none" strike="noStrike" cap="none" normalizeH="0" baseline="0" dirty="0">
                <a:ln>
                  <a:noFill/>
                </a:ln>
                <a:effectLst/>
                <a:latin typeface="+mj-lt"/>
                <a:ea typeface="+mj-ea"/>
                <a:cs typeface="+mj-cs"/>
              </a:rPr>
              <a:t>Advanced English Class</a:t>
            </a:r>
          </a:p>
          <a:p>
            <a:pPr marL="0" marR="0" lvl="0" indent="0" eaLnBrk="1" fontAlgn="base" hangingPunct="1">
              <a:lnSpc>
                <a:spcPct val="90000"/>
              </a:lnSpc>
              <a:spcAft>
                <a:spcPts val="600"/>
              </a:spcAft>
              <a:buClrTx/>
              <a:buSzTx/>
              <a:tabLst/>
            </a:pPr>
            <a:r>
              <a:rPr lang="en-US" altLang="en-US" sz="4000" b="1" dirty="0">
                <a:latin typeface="+mj-lt"/>
                <a:ea typeface="+mj-ea"/>
                <a:cs typeface="+mj-cs"/>
              </a:rPr>
              <a:t>October 23</a:t>
            </a:r>
            <a:r>
              <a:rPr kumimoji="0" lang="en-US" altLang="en-US" sz="4000" b="1" i="0" u="none" strike="noStrike" cap="none" normalizeH="0" baseline="0" dirty="0">
                <a:ln>
                  <a:noFill/>
                </a:ln>
                <a:effectLst/>
                <a:latin typeface="+mj-lt"/>
                <a:ea typeface="+mj-ea"/>
                <a:cs typeface="+mj-cs"/>
              </a:rPr>
              <a:t>, 2021</a:t>
            </a:r>
          </a:p>
          <a:p>
            <a:pPr marL="0" marR="0" lvl="0" indent="0" eaLnBrk="1" fontAlgn="base" hangingPunct="1">
              <a:lnSpc>
                <a:spcPct val="90000"/>
              </a:lnSpc>
              <a:spcAft>
                <a:spcPts val="600"/>
              </a:spcAft>
              <a:buClrTx/>
              <a:buSzTx/>
              <a:tabLst/>
            </a:pPr>
            <a:endParaRPr lang="en-US" altLang="en-US" sz="4000" b="1" dirty="0">
              <a:latin typeface="+mj-lt"/>
              <a:ea typeface="+mj-ea"/>
              <a:cs typeface="+mj-cs"/>
            </a:endParaRPr>
          </a:p>
          <a:p>
            <a:pPr marL="0" marR="0" lvl="0" indent="0" eaLnBrk="1" fontAlgn="base" hangingPunct="1">
              <a:lnSpc>
                <a:spcPct val="90000"/>
              </a:lnSpc>
              <a:spcAft>
                <a:spcPts val="600"/>
              </a:spcAft>
              <a:buClrTx/>
              <a:buSzTx/>
              <a:tabLst/>
            </a:pPr>
            <a:endParaRPr kumimoji="0" lang="en-US" altLang="en-US" sz="4000" b="1" i="0" u="none" strike="noStrike" cap="none" normalizeH="0" baseline="0" dirty="0">
              <a:ln>
                <a:noFill/>
              </a:ln>
              <a:effectLst/>
              <a:latin typeface="+mj-lt"/>
              <a:ea typeface="+mj-ea"/>
              <a:cs typeface="+mj-cs"/>
            </a:endParaRPr>
          </a:p>
        </p:txBody>
      </p:sp>
      <p:sp>
        <p:nvSpPr>
          <p:cNvPr id="11" name="TextBox 10">
            <a:extLst>
              <a:ext uri="{FF2B5EF4-FFF2-40B4-BE49-F238E27FC236}">
                <a16:creationId xmlns:a16="http://schemas.microsoft.com/office/drawing/2014/main" id="{3191F4E5-54D2-42C6-B7FF-DE5E9F79C503}"/>
              </a:ext>
            </a:extLst>
          </p:cNvPr>
          <p:cNvSpPr txBox="1"/>
          <p:nvPr/>
        </p:nvSpPr>
        <p:spPr>
          <a:xfrm>
            <a:off x="974035" y="5781676"/>
            <a:ext cx="6579290" cy="461665"/>
          </a:xfrm>
          <a:prstGeom prst="rect">
            <a:avLst/>
          </a:prstGeom>
          <a:noFill/>
        </p:spPr>
        <p:txBody>
          <a:bodyPr wrap="square" rtlCol="0">
            <a:spAutoFit/>
          </a:bodyPr>
          <a:lstStyle/>
          <a:p>
            <a:r>
              <a:rPr lang="en-US" sz="1200" dirty="0"/>
              <a:t>* Compiled by Sophie Zhang</a:t>
            </a:r>
          </a:p>
          <a:p>
            <a:r>
              <a:rPr lang="en-US" sz="1200" dirty="0"/>
              <a:t>* The materials included here are for English class practice only.  Please do not distribute.</a:t>
            </a:r>
          </a:p>
        </p:txBody>
      </p:sp>
    </p:spTree>
    <p:extLst>
      <p:ext uri="{BB962C8B-B14F-4D97-AF65-F5344CB8AC3E}">
        <p14:creationId xmlns:p14="http://schemas.microsoft.com/office/powerpoint/2010/main" val="234518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2FF928-4F2C-400A-9442-233A1FEBBE72}"/>
              </a:ext>
            </a:extLst>
          </p:cNvPr>
          <p:cNvSpPr>
            <a:spLocks noGrp="1"/>
          </p:cNvSpPr>
          <p:nvPr>
            <p:ph type="title"/>
          </p:nvPr>
        </p:nvSpPr>
        <p:spPr>
          <a:xfrm>
            <a:off x="1028700" y="955675"/>
            <a:ext cx="10515600" cy="1325563"/>
          </a:xfrm>
        </p:spPr>
        <p:txBody>
          <a:bodyPr>
            <a:normAutofit fontScale="90000"/>
          </a:bodyPr>
          <a:lstStyle/>
          <a:p>
            <a:r>
              <a:rPr lang="en-US" b="0" i="0" dirty="0">
                <a:solidFill>
                  <a:srgbClr val="333333"/>
                </a:solidFill>
                <a:effectLst/>
                <a:latin typeface="nyt-franklin"/>
              </a:rPr>
              <a:t>The photo below is from “Dune”, a film adapted from a classic sci-fi novel, that came to theaters on Friday. </a:t>
            </a:r>
            <a:r>
              <a:rPr lang="en-US" b="0" i="0" dirty="0">
                <a:effectLst/>
                <a:latin typeface="nyt-franklin"/>
              </a:rPr>
              <a:t>It is based on the 1965 novel by Frank Herbert. </a:t>
            </a:r>
            <a:endParaRPr lang="en-US" dirty="0"/>
          </a:p>
        </p:txBody>
      </p:sp>
      <p:pic>
        <p:nvPicPr>
          <p:cNvPr id="9220" name="Picture 4" descr=" ">
            <a:extLst>
              <a:ext uri="{FF2B5EF4-FFF2-40B4-BE49-F238E27FC236}">
                <a16:creationId xmlns:a16="http://schemas.microsoft.com/office/drawing/2014/main" id="{F87B34A7-0599-4898-B9C0-81FDD638D8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4738" y="2586038"/>
            <a:ext cx="3833812" cy="3833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179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3CF95E1-C30C-48F4-9134-95E0DC63B4F1}"/>
              </a:ext>
            </a:extLst>
          </p:cNvPr>
          <p:cNvSpPr txBox="1"/>
          <p:nvPr/>
        </p:nvSpPr>
        <p:spPr>
          <a:xfrm>
            <a:off x="1523999" y="528935"/>
            <a:ext cx="9458325" cy="1938992"/>
          </a:xfrm>
          <a:prstGeom prst="rect">
            <a:avLst/>
          </a:prstGeom>
          <a:noFill/>
        </p:spPr>
        <p:txBody>
          <a:bodyPr wrap="square">
            <a:spAutoFit/>
          </a:bodyPr>
          <a:lstStyle/>
          <a:p>
            <a:r>
              <a:rPr lang="en-US" sz="2400" b="0" i="0" dirty="0">
                <a:solidFill>
                  <a:srgbClr val="333333"/>
                </a:solidFill>
                <a:effectLst/>
                <a:latin typeface="nyt-franklin"/>
              </a:rPr>
              <a:t>A kidney grown in a genetically altered animal was attached to a human patient in a New York hospital and found to work normally. </a:t>
            </a:r>
            <a:r>
              <a:rPr lang="en-US" sz="2400" dirty="0">
                <a:solidFill>
                  <a:srgbClr val="333333"/>
                </a:solidFill>
                <a:latin typeface="nyt-franklin"/>
              </a:rPr>
              <a:t>The kidney </a:t>
            </a:r>
            <a:r>
              <a:rPr lang="en-US" sz="2400" b="0" i="0" dirty="0">
                <a:solidFill>
                  <a:srgbClr val="333333"/>
                </a:solidFill>
                <a:effectLst/>
                <a:latin typeface="nyt-franklin"/>
              </a:rPr>
              <a:t>was grown in a pig.</a:t>
            </a:r>
            <a:r>
              <a:rPr lang="en-US" sz="2400" b="0" i="0" dirty="0">
                <a:solidFill>
                  <a:srgbClr val="777777"/>
                </a:solidFill>
                <a:effectLst/>
                <a:latin typeface="nyt-franklin"/>
              </a:rPr>
              <a:t> </a:t>
            </a:r>
            <a:r>
              <a:rPr lang="en-US" sz="2400" b="0" i="0" dirty="0">
                <a:effectLst/>
                <a:latin typeface="nyt-franklin"/>
              </a:rPr>
              <a:t>Surgeons at NYU Langone Health </a:t>
            </a:r>
            <a:r>
              <a:rPr lang="en-US" sz="2400" b="0" i="0" u="none" strike="noStrike" dirty="0">
                <a:effectLst/>
                <a:latin typeface="nyt-franklin"/>
                <a:hlinkClick r:id="rId2">
                  <a:extLst>
                    <a:ext uri="{A12FA001-AC4F-418D-AE19-62706E023703}">
                      <ahyp:hlinkClr xmlns:ahyp="http://schemas.microsoft.com/office/drawing/2018/hyperlinkcolor" val="tx"/>
                    </a:ext>
                  </a:extLst>
                </a:hlinkClick>
              </a:rPr>
              <a:t>attached the kidney to a brain-dead patient</a:t>
            </a:r>
            <a:r>
              <a:rPr lang="en-US" sz="2400" b="0" i="0" dirty="0">
                <a:effectLst/>
                <a:latin typeface="nyt-franklin"/>
              </a:rPr>
              <a:t> who was being kept alive on a ventilator, and discovered that the organ functioned normally.</a:t>
            </a:r>
            <a:endParaRPr lang="en-US" sz="2400" dirty="0"/>
          </a:p>
        </p:txBody>
      </p:sp>
      <p:pic>
        <p:nvPicPr>
          <p:cNvPr id="10244" name="Picture 4" descr="Oink oink: Surgeons transplanted kidney grown in a pig to a human and its  works perfectly- Technology News, Firstpost">
            <a:extLst>
              <a:ext uri="{FF2B5EF4-FFF2-40B4-BE49-F238E27FC236}">
                <a16:creationId xmlns:a16="http://schemas.microsoft.com/office/drawing/2014/main" id="{095883CC-5381-444F-A3BF-EC011CB2BD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3277" y="2628899"/>
            <a:ext cx="5863998" cy="3283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813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113B85-345F-4F03-BE19-88E9FCA540A1}"/>
              </a:ext>
            </a:extLst>
          </p:cNvPr>
          <p:cNvSpPr>
            <a:spLocks noGrp="1"/>
          </p:cNvSpPr>
          <p:nvPr>
            <p:ph idx="1"/>
          </p:nvPr>
        </p:nvSpPr>
        <p:spPr>
          <a:xfrm>
            <a:off x="41118" y="372744"/>
            <a:ext cx="11531122" cy="6701393"/>
          </a:xfrm>
        </p:spPr>
        <p:txBody>
          <a:bodyPr>
            <a:normAutofit/>
          </a:bodyPr>
          <a:lstStyle/>
          <a:p>
            <a:pPr marL="0" indent="0">
              <a:buNone/>
            </a:pPr>
            <a:r>
              <a:rPr lang="en-US" b="0" i="0" dirty="0">
                <a:solidFill>
                  <a:srgbClr val="333333"/>
                </a:solidFill>
                <a:effectLst/>
                <a:latin typeface="nyt-franklin"/>
              </a:rPr>
              <a:t>A diver discovered a sword on the sea floor off the coast of Israel. Archaeologists determined tha</a:t>
            </a:r>
            <a:r>
              <a:rPr lang="en-US" dirty="0">
                <a:solidFill>
                  <a:srgbClr val="333333"/>
                </a:solidFill>
                <a:latin typeface="nyt-franklin"/>
              </a:rPr>
              <a:t>t it is about 900 years old and most likely belonged to a knight in the Third </a:t>
            </a:r>
            <a:r>
              <a:rPr lang="en-US" dirty="0">
                <a:latin typeface="nyt-franklin"/>
              </a:rPr>
              <a:t>Crusade </a:t>
            </a:r>
            <a:r>
              <a:rPr lang="en-US" b="0" i="0" dirty="0">
                <a:effectLst/>
                <a:latin typeface="nyt-franklin"/>
              </a:rPr>
              <a:t>who fell into the sea or lost the weapon in battle.</a:t>
            </a:r>
          </a:p>
          <a:p>
            <a:pPr marL="0" indent="0">
              <a:buNone/>
            </a:pPr>
            <a:endParaRPr lang="en-US" dirty="0"/>
          </a:p>
        </p:txBody>
      </p:sp>
      <p:pic>
        <p:nvPicPr>
          <p:cNvPr id="2" name="Picture 2" descr=" ">
            <a:extLst>
              <a:ext uri="{FF2B5EF4-FFF2-40B4-BE49-F238E27FC236}">
                <a16:creationId xmlns:a16="http://schemas.microsoft.com/office/drawing/2014/main" id="{155A5AD4-9017-47B0-992D-A3BF95A06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0801" y="1949132"/>
            <a:ext cx="3290130" cy="3532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807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74D3A-7DF7-47C9-B0A5-69870BE11D00}"/>
              </a:ext>
            </a:extLst>
          </p:cNvPr>
          <p:cNvSpPr>
            <a:spLocks noGrp="1"/>
          </p:cNvSpPr>
          <p:nvPr>
            <p:ph idx="1"/>
          </p:nvPr>
        </p:nvSpPr>
        <p:spPr>
          <a:xfrm>
            <a:off x="527049" y="433742"/>
            <a:ext cx="11035031" cy="6424258"/>
          </a:xfrm>
        </p:spPr>
        <p:txBody>
          <a:bodyPr>
            <a:noAutofit/>
          </a:bodyPr>
          <a:lstStyle/>
          <a:p>
            <a:pPr marL="0" indent="0">
              <a:buNone/>
            </a:pPr>
            <a:r>
              <a:rPr lang="en-US" sz="2000" b="1" i="0" dirty="0">
                <a:solidFill>
                  <a:srgbClr val="2C2823"/>
                </a:solidFill>
                <a:effectLst/>
                <a:latin typeface="vollkorn"/>
              </a:rPr>
              <a:t>Winston Churchill, </a:t>
            </a:r>
            <a:r>
              <a:rPr lang="en-US" sz="2000" b="1" i="0" dirty="0">
                <a:solidFill>
                  <a:srgbClr val="87240F"/>
                </a:solidFill>
                <a:effectLst/>
                <a:latin typeface="vollkorn"/>
                <a:hlinkClick r:id="rId2"/>
              </a:rPr>
              <a:t>“We Shall Fight on the Beaches”</a:t>
            </a:r>
            <a:endParaRPr lang="en-US" sz="2000" b="1" i="0" dirty="0">
              <a:solidFill>
                <a:srgbClr val="2C2823"/>
              </a:solidFill>
              <a:effectLst/>
              <a:latin typeface="vollkorn"/>
            </a:endParaRPr>
          </a:p>
          <a:p>
            <a:pPr marL="0" indent="0">
              <a:buNone/>
            </a:pPr>
            <a:r>
              <a:rPr lang="en-US" sz="2000" b="1" i="0" dirty="0">
                <a:solidFill>
                  <a:srgbClr val="2C2823"/>
                </a:solidFill>
                <a:effectLst/>
                <a:latin typeface="vollkorn"/>
              </a:rPr>
              <a:t>June 4, 1940; House of Commons, London</a:t>
            </a:r>
            <a:endParaRPr lang="en-US" sz="2000" b="0" i="0" dirty="0">
              <a:solidFill>
                <a:srgbClr val="2C2823"/>
              </a:solidFill>
              <a:effectLst/>
              <a:latin typeface="vollkorn"/>
            </a:endParaRPr>
          </a:p>
          <a:p>
            <a:pPr marL="0" indent="0" algn="l">
              <a:buNone/>
            </a:pPr>
            <a:r>
              <a:rPr lang="en-US" sz="2000" b="0" i="0" dirty="0">
                <a:solidFill>
                  <a:srgbClr val="2C2823"/>
                </a:solidFill>
                <a:effectLst/>
                <a:latin typeface="vollkorn"/>
              </a:rPr>
              <a:t>Winston Churchill, one of the greatest orators of the 20th century, was interestingly enough, born with a speech impediment which he worked on until it no longer hindered him. One would never guess this from hearing Churchill's strong and reassuring voice, a voice that would buoy up Britain during some of her darkest hours.</a:t>
            </a:r>
          </a:p>
          <a:p>
            <a:pPr marL="0" indent="0" algn="l">
              <a:buNone/>
            </a:pPr>
            <a:r>
              <a:rPr lang="en-US" sz="2000" b="0" i="0" dirty="0">
                <a:solidFill>
                  <a:srgbClr val="2C2823"/>
                </a:solidFill>
                <a:effectLst/>
                <a:latin typeface="vollkorn"/>
              </a:rPr>
              <a:t>During the Battle of France, </a:t>
            </a:r>
            <a:r>
              <a:rPr lang="en-US" sz="2000" b="0" i="0" dirty="0">
                <a:solidFill>
                  <a:srgbClr val="87240F"/>
                </a:solidFill>
                <a:effectLst/>
                <a:latin typeface="vollkorn"/>
                <a:hlinkClick r:id="rId3"/>
              </a:rPr>
              <a:t>Allied Forces</a:t>
            </a:r>
            <a:r>
              <a:rPr lang="en-US" sz="2000" b="0" i="0" dirty="0">
                <a:solidFill>
                  <a:srgbClr val="2C2823"/>
                </a:solidFill>
                <a:effectLst/>
                <a:latin typeface="vollkorn"/>
              </a:rPr>
              <a:t> became cut off from troops south of the German penetration and perilously trapped at the Dunkirk bridgehead. On May 26, a wholesale evacuation of these troops, dubbed "Operation Dynamo," began. The evacuation was an amazing effort – From military destroyers to small fishing boats, they were used to ferry 338,000 French and British troops to safety, far more than anyone had thought possible. On June 4, Churchill spoke before the House of Commons, giving a report which celebrated the "miraculous deliverance" at Dunkirk, while also seeking to temper a too rosy of view of what was on the whole a "colossal military disaster."</a:t>
            </a:r>
          </a:p>
          <a:p>
            <a:pPr algn="l">
              <a:buFont typeface="Arial" panose="020B0604020202020204" pitchFamily="34" charset="0"/>
              <a:buChar char="•"/>
            </a:pPr>
            <a:endParaRPr lang="en-US" sz="1100" b="0" i="0" dirty="0">
              <a:solidFill>
                <a:srgbClr val="757575"/>
              </a:solidFill>
              <a:effectLst/>
              <a:latin typeface="Roboto" panose="02000000000000000000" pitchFamily="2" charset="0"/>
            </a:endParaRPr>
          </a:p>
        </p:txBody>
      </p:sp>
      <p:pic>
        <p:nvPicPr>
          <p:cNvPr id="12290" name="Picture 2" descr="winston churchill giving speech we shall fight on beaches">
            <a:extLst>
              <a:ext uri="{FF2B5EF4-FFF2-40B4-BE49-F238E27FC236}">
                <a16:creationId xmlns:a16="http://schemas.microsoft.com/office/drawing/2014/main" id="{65A0D03E-026F-41E7-8742-DF9E949F6D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3458" y="4733925"/>
            <a:ext cx="2527618" cy="1995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763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6F40EA-5C56-4322-9A61-08F4880DE6D3}"/>
              </a:ext>
            </a:extLst>
          </p:cNvPr>
          <p:cNvSpPr>
            <a:spLocks noGrp="1"/>
          </p:cNvSpPr>
          <p:nvPr>
            <p:ph idx="1"/>
          </p:nvPr>
        </p:nvSpPr>
        <p:spPr>
          <a:xfrm>
            <a:off x="523875" y="514350"/>
            <a:ext cx="11249025" cy="6143625"/>
          </a:xfrm>
        </p:spPr>
        <p:txBody>
          <a:bodyPr>
            <a:normAutofit fontScale="92500" lnSpcReduction="20000"/>
          </a:bodyPr>
          <a:lstStyle/>
          <a:p>
            <a:pPr marL="0" indent="0">
              <a:buNone/>
            </a:pPr>
            <a:r>
              <a:rPr lang="en-US" b="0" i="0" dirty="0">
                <a:solidFill>
                  <a:srgbClr val="0F0E0D"/>
                </a:solidFill>
                <a:effectLst/>
                <a:latin typeface="vollkorn"/>
              </a:rPr>
              <a:t>“I have, myself, full confidence that if all do their duty, if nothing is neglected, and if the best arrangements are made, as they are being made, we shall prove ourselves once again able to defend our Island home, to ride out the storm of war, and to outlive the menace of tyranny, if necessary for years, if necessary alone. At any rate, that is what we are going to try to do. That is the resolve of His Majesty's Government-every man of them. That is the will of Parliament and the nation. The British Empire and the French Republic, linked together in their cause and in their need, will defend to the death their native soil, aiding each other like good comrades to the utmost of their strength. </a:t>
            </a:r>
          </a:p>
          <a:p>
            <a:pPr marL="0" indent="0">
              <a:buNone/>
            </a:pPr>
            <a:r>
              <a:rPr lang="en-US" b="0" i="0" dirty="0">
                <a:solidFill>
                  <a:srgbClr val="0F0E0D"/>
                </a:solidFill>
                <a:effectLst/>
                <a:latin typeface="vollkorn"/>
              </a:rPr>
              <a:t>Even though large tracts of Europe and many old and famous States have fallen or may fall into the grip of the Gestapo and all the odious apparatus of Nazi rule, we shall not flag or fail. We shall go on to the end, we shall fight in France, we shall fight on the seas and oceans, we shall fight with growing confidence and growing strength in the air, we shall defend our Island, whatever the cost may be, we shall fight on the beaches, we shall fight on the landing grounds, we shall fight in the fields and in the streets, we shall fight in the hills; we shall never surrender, and even if, which I do not for a moment believe, this Island or a large part of it were subjugated and starving, then our Empire beyond the seas, armed and guarded by the British Fleet, would carry on the struggle, until, in God's good time, the New World, with all its power and might, steps forth to the rescue and the liberation of the old.”</a:t>
            </a:r>
            <a:endParaRPr lang="en-US" dirty="0"/>
          </a:p>
        </p:txBody>
      </p:sp>
    </p:spTree>
    <p:extLst>
      <p:ext uri="{BB962C8B-B14F-4D97-AF65-F5344CB8AC3E}">
        <p14:creationId xmlns:p14="http://schemas.microsoft.com/office/powerpoint/2010/main" val="335040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D310-352E-4EF3-A417-D4349DC6DA5E}"/>
              </a:ext>
            </a:extLst>
          </p:cNvPr>
          <p:cNvSpPr>
            <a:spLocks noGrp="1"/>
          </p:cNvSpPr>
          <p:nvPr>
            <p:ph type="title"/>
          </p:nvPr>
        </p:nvSpPr>
        <p:spPr>
          <a:xfrm>
            <a:off x="838200" y="365125"/>
            <a:ext cx="10515600" cy="4835525"/>
          </a:xfrm>
        </p:spPr>
        <p:txBody>
          <a:bodyPr>
            <a:normAutofit/>
          </a:bodyPr>
          <a:lstStyle/>
          <a:p>
            <a:r>
              <a:rPr lang="en-US" sz="2800" dirty="0"/>
              <a:t>Source:</a:t>
            </a:r>
            <a:br>
              <a:rPr lang="en-US" dirty="0"/>
            </a:br>
            <a:r>
              <a:rPr lang="en-US" sz="2400" dirty="0"/>
              <a:t>CNN Weekly News</a:t>
            </a:r>
            <a:br>
              <a:rPr lang="en-US" sz="2400" dirty="0"/>
            </a:br>
            <a:endParaRPr lang="en-US" sz="2400" dirty="0"/>
          </a:p>
        </p:txBody>
      </p:sp>
    </p:spTree>
    <p:extLst>
      <p:ext uri="{BB962C8B-B14F-4D97-AF65-F5344CB8AC3E}">
        <p14:creationId xmlns:p14="http://schemas.microsoft.com/office/powerpoint/2010/main" val="1274387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43890162-AAC3-4C0F-8335-6D20206D6D1F}"/>
              </a:ext>
            </a:extLst>
          </p:cNvPr>
          <p:cNvSpPr>
            <a:spLocks noChangeArrowheads="1"/>
          </p:cNvSpPr>
          <p:nvPr/>
        </p:nvSpPr>
        <p:spPr bwMode="auto">
          <a:xfrm>
            <a:off x="657640" y="915389"/>
            <a:ext cx="1033421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l"/>
            <a:r>
              <a:rPr lang="en-US" sz="2800" b="0" i="0" dirty="0">
                <a:solidFill>
                  <a:srgbClr val="333333"/>
                </a:solidFill>
                <a:effectLst/>
                <a:latin typeface="nyt-franklin"/>
              </a:rPr>
              <a:t>Colin Powell died this week at 84.</a:t>
            </a:r>
            <a:r>
              <a:rPr lang="en-US" sz="2800" b="0" i="0" dirty="0">
                <a:solidFill>
                  <a:srgbClr val="777777"/>
                </a:solidFill>
                <a:effectLst/>
                <a:latin typeface="nyt-franklin"/>
              </a:rPr>
              <a:t> </a:t>
            </a:r>
            <a:r>
              <a:rPr lang="en-US" sz="2800" b="0" i="0" dirty="0">
                <a:effectLst/>
                <a:latin typeface="nyt-franklin"/>
              </a:rPr>
              <a:t>Powell was the country’s first Black national security adviser, chairman of the Joint Chiefs of Staff and secretary of state, but he decided not to run for president after getting courted by both Republicans and Democrats in the 1990s. </a:t>
            </a:r>
            <a:endParaRPr lang="en-US" sz="2800" b="0" i="0" dirty="0">
              <a:effectLst/>
              <a:latin typeface="CNN"/>
            </a:endParaRPr>
          </a:p>
        </p:txBody>
      </p:sp>
      <p:pic>
        <p:nvPicPr>
          <p:cNvPr id="1026" name="Picture 2" descr="upload.wikimedia.org/wikipedia/commons/2/22/Col...">
            <a:extLst>
              <a:ext uri="{FF2B5EF4-FFF2-40B4-BE49-F238E27FC236}">
                <a16:creationId xmlns:a16="http://schemas.microsoft.com/office/drawing/2014/main" id="{3EED264D-10A5-4211-BE6B-F202E67786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867026"/>
            <a:ext cx="3057525"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052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A091F1-FF9F-4145-93DB-2629E0BFBE13}"/>
              </a:ext>
            </a:extLst>
          </p:cNvPr>
          <p:cNvSpPr txBox="1"/>
          <p:nvPr/>
        </p:nvSpPr>
        <p:spPr>
          <a:xfrm>
            <a:off x="838200" y="485776"/>
            <a:ext cx="10515600" cy="1384995"/>
          </a:xfrm>
          <a:prstGeom prst="rect">
            <a:avLst/>
          </a:prstGeom>
          <a:noFill/>
        </p:spPr>
        <p:txBody>
          <a:bodyPr wrap="square">
            <a:spAutoFit/>
          </a:bodyPr>
          <a:lstStyle/>
          <a:p>
            <a:pPr algn="l"/>
            <a:r>
              <a:rPr lang="en-US" sz="2800" b="0" i="0" dirty="0">
                <a:effectLst/>
                <a:latin typeface="nyt-franklin"/>
              </a:rPr>
              <a:t>The F.D.A. authorized — and the C.D.C. endorsed — </a:t>
            </a:r>
            <a:r>
              <a:rPr lang="en-US" sz="2800" b="0" i="0" strike="noStrike" dirty="0">
                <a:effectLst/>
                <a:latin typeface="nyt-franklin"/>
                <a:hlinkClick r:id="rId2">
                  <a:extLst>
                    <a:ext uri="{A12FA001-AC4F-418D-AE19-62706E023703}">
                      <ahyp:hlinkClr xmlns:ahyp="http://schemas.microsoft.com/office/drawing/2018/hyperlinkcolor" val="tx"/>
                    </a:ext>
                  </a:extLst>
                </a:hlinkClick>
              </a:rPr>
              <a:t>the mixing and matching</a:t>
            </a:r>
            <a:r>
              <a:rPr lang="en-US" sz="2800" b="0" i="0" dirty="0">
                <a:effectLst/>
                <a:latin typeface="nyt-franklin"/>
              </a:rPr>
              <a:t> of different types of Covid vaccines. Carl Zimmer explains why </a:t>
            </a:r>
            <a:r>
              <a:rPr lang="en-US" sz="2800" b="0" i="0" strike="noStrike" dirty="0">
                <a:effectLst/>
                <a:latin typeface="nyt-franklin"/>
                <a:hlinkClick r:id="rId3">
                  <a:extLst>
                    <a:ext uri="{A12FA001-AC4F-418D-AE19-62706E023703}">
                      <ahyp:hlinkClr xmlns:ahyp="http://schemas.microsoft.com/office/drawing/2018/hyperlinkcolor" val="tx"/>
                    </a:ext>
                  </a:extLst>
                </a:hlinkClick>
              </a:rPr>
              <a:t>the science behind the move is promising</a:t>
            </a:r>
            <a:r>
              <a:rPr lang="en-US" sz="2800" b="0" i="0" dirty="0">
                <a:effectLst/>
                <a:latin typeface="nyt-franklin"/>
              </a:rPr>
              <a:t>.</a:t>
            </a:r>
            <a:endParaRPr lang="en-US" sz="2800" b="0" i="0" dirty="0">
              <a:effectLst/>
              <a:latin typeface="CNN"/>
            </a:endParaRPr>
          </a:p>
        </p:txBody>
      </p:sp>
      <p:pic>
        <p:nvPicPr>
          <p:cNvPr id="2" name="Picture 2" descr="Mixing and Matching Covid Vaccines Is Examined by F.D.A. Panel - The New  York Times">
            <a:extLst>
              <a:ext uri="{FF2B5EF4-FFF2-40B4-BE49-F238E27FC236}">
                <a16:creationId xmlns:a16="http://schemas.microsoft.com/office/drawing/2014/main" id="{B46A135A-E9E0-4D14-BB5B-92AD92DF11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375" y="2106839"/>
            <a:ext cx="7524750" cy="3941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714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47E9AD-1FCB-4DED-B1B3-0F30E2D23BA4}"/>
              </a:ext>
            </a:extLst>
          </p:cNvPr>
          <p:cNvSpPr txBox="1"/>
          <p:nvPr/>
        </p:nvSpPr>
        <p:spPr>
          <a:xfrm>
            <a:off x="1676399" y="428626"/>
            <a:ext cx="8296276" cy="1569660"/>
          </a:xfrm>
          <a:prstGeom prst="rect">
            <a:avLst/>
          </a:prstGeom>
          <a:noFill/>
        </p:spPr>
        <p:txBody>
          <a:bodyPr wrap="square">
            <a:spAutoFit/>
          </a:bodyPr>
          <a:lstStyle/>
          <a:p>
            <a:r>
              <a:rPr lang="en-US" sz="2400" b="0" i="0" dirty="0">
                <a:solidFill>
                  <a:srgbClr val="4D4D4D"/>
                </a:solidFill>
                <a:effectLst/>
                <a:latin typeface="CNN"/>
              </a:rPr>
              <a:t> </a:t>
            </a:r>
            <a:r>
              <a:rPr lang="en-US" sz="2400" b="0" i="0" dirty="0">
                <a:solidFill>
                  <a:srgbClr val="333333"/>
                </a:solidFill>
                <a:effectLst/>
                <a:latin typeface="nyt-franklin"/>
              </a:rPr>
              <a:t>In the past week, Mountain West has led the U.S. in new Covid cases per capita. </a:t>
            </a:r>
            <a:r>
              <a:rPr lang="en-US" sz="2400" b="0" i="0" dirty="0">
                <a:effectLst/>
                <a:latin typeface="nyt-franklin"/>
              </a:rPr>
              <a:t>While much of the country continues to see improvement, </a:t>
            </a:r>
            <a:r>
              <a:rPr lang="en-US" sz="2400" b="0" i="0" u="none" strike="noStrike" dirty="0">
                <a:effectLst/>
                <a:latin typeface="nyt-franklin"/>
                <a:hlinkClick r:id="rId2">
                  <a:extLst>
                    <a:ext uri="{A12FA001-AC4F-418D-AE19-62706E023703}">
                      <ahyp:hlinkClr xmlns:ahyp="http://schemas.microsoft.com/office/drawing/2018/hyperlinkcolor" val="tx"/>
                    </a:ext>
                  </a:extLst>
                </a:hlinkClick>
              </a:rPr>
              <a:t>Montana</a:t>
            </a:r>
            <a:r>
              <a:rPr lang="en-US" sz="2400" b="0" i="0" dirty="0">
                <a:effectLst/>
                <a:latin typeface="nyt-franklin"/>
              </a:rPr>
              <a:t>, </a:t>
            </a:r>
            <a:r>
              <a:rPr lang="en-US" sz="2400" b="0" i="0" u="none" strike="noStrike" dirty="0">
                <a:effectLst/>
                <a:latin typeface="nyt-franklin"/>
                <a:hlinkClick r:id="rId3">
                  <a:extLst>
                    <a:ext uri="{A12FA001-AC4F-418D-AE19-62706E023703}">
                      <ahyp:hlinkClr xmlns:ahyp="http://schemas.microsoft.com/office/drawing/2018/hyperlinkcolor" val="tx"/>
                    </a:ext>
                  </a:extLst>
                </a:hlinkClick>
              </a:rPr>
              <a:t>Idaho</a:t>
            </a:r>
            <a:r>
              <a:rPr lang="en-US" sz="2400" b="0" i="0" dirty="0">
                <a:effectLst/>
                <a:latin typeface="nyt-franklin"/>
              </a:rPr>
              <a:t> and </a:t>
            </a:r>
            <a:r>
              <a:rPr lang="en-US" sz="2400" b="0" i="0" u="none" strike="noStrike" dirty="0">
                <a:effectLst/>
                <a:latin typeface="nyt-franklin"/>
                <a:hlinkClick r:id="rId4">
                  <a:extLst>
                    <a:ext uri="{A12FA001-AC4F-418D-AE19-62706E023703}">
                      <ahyp:hlinkClr xmlns:ahyp="http://schemas.microsoft.com/office/drawing/2018/hyperlinkcolor" val="tx"/>
                    </a:ext>
                  </a:extLst>
                </a:hlinkClick>
              </a:rPr>
              <a:t>Wyoming</a:t>
            </a:r>
            <a:r>
              <a:rPr lang="en-US" sz="2400" b="0" i="0" dirty="0">
                <a:effectLst/>
                <a:latin typeface="nyt-franklin"/>
              </a:rPr>
              <a:t> have been struggling, leading the country in recent cases per capita.</a:t>
            </a:r>
            <a:endParaRPr lang="en-US" sz="2400" i="0" dirty="0">
              <a:effectLst/>
              <a:latin typeface="CNN"/>
            </a:endParaRPr>
          </a:p>
        </p:txBody>
      </p:sp>
      <p:pic>
        <p:nvPicPr>
          <p:cNvPr id="3074" name="Picture 2" descr="Data as of Oct. 19. Map shows the share of population with a new reported case over the last week.">
            <a:extLst>
              <a:ext uri="{FF2B5EF4-FFF2-40B4-BE49-F238E27FC236}">
                <a16:creationId xmlns:a16="http://schemas.microsoft.com/office/drawing/2014/main" id="{BA32504F-97B9-4702-A59F-7B2AA5344E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0900" y="2114550"/>
            <a:ext cx="5712902" cy="4534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546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BC8F22-14D9-4BB3-ADE5-249A5E621830}"/>
              </a:ext>
            </a:extLst>
          </p:cNvPr>
          <p:cNvSpPr txBox="1"/>
          <p:nvPr/>
        </p:nvSpPr>
        <p:spPr>
          <a:xfrm>
            <a:off x="1814512" y="299383"/>
            <a:ext cx="8562975" cy="2677656"/>
          </a:xfrm>
          <a:prstGeom prst="rect">
            <a:avLst/>
          </a:prstGeom>
          <a:noFill/>
        </p:spPr>
        <p:txBody>
          <a:bodyPr wrap="square">
            <a:spAutoFit/>
          </a:bodyPr>
          <a:lstStyle/>
          <a:p>
            <a:pPr algn="l" fontAlgn="base"/>
            <a:r>
              <a:rPr lang="en-US" sz="2400" b="0" i="0" dirty="0">
                <a:solidFill>
                  <a:srgbClr val="333333"/>
                </a:solidFill>
                <a:effectLst/>
                <a:latin typeface="nyt-franklin"/>
              </a:rPr>
              <a:t>A congressional panel in Brazil recommended that President Jair Bolsonaro be charged with "crimes against humanity" for letting the coronavirus spread in a failed bid for herd immunity.  </a:t>
            </a:r>
            <a:r>
              <a:rPr lang="en-US" sz="2400" b="0" i="0" dirty="0">
                <a:effectLst/>
                <a:latin typeface="nyt-franklin"/>
              </a:rPr>
              <a:t>The 11-member panel </a:t>
            </a:r>
            <a:r>
              <a:rPr lang="en-US" sz="2400" b="0" i="0" strike="noStrike" dirty="0">
                <a:effectLst/>
                <a:latin typeface="nyt-franklin"/>
                <a:hlinkClick r:id="rId2">
                  <a:extLst>
                    <a:ext uri="{A12FA001-AC4F-418D-AE19-62706E023703}">
                      <ahyp:hlinkClr xmlns:ahyp="http://schemas.microsoft.com/office/drawing/2018/hyperlinkcolor" val="tx"/>
                    </a:ext>
                  </a:extLst>
                </a:hlinkClick>
              </a:rPr>
              <a:t>recommended criminally charging Bolsonaro</a:t>
            </a:r>
            <a:r>
              <a:rPr lang="en-US" sz="2400" b="0" i="0" dirty="0">
                <a:effectLst/>
                <a:latin typeface="nyt-franklin"/>
              </a:rPr>
              <a:t> for discouraging masks, delaying a vaccine rollout and other policies it said had led to the deaths of more than 300,000 Brazilians, half the country’s total Covid death toll.</a:t>
            </a:r>
            <a:endParaRPr lang="en-US" sz="2400" b="0" i="0" dirty="0">
              <a:effectLst/>
              <a:latin typeface="CNN"/>
            </a:endParaRPr>
          </a:p>
        </p:txBody>
      </p:sp>
      <p:pic>
        <p:nvPicPr>
          <p:cNvPr id="4100" name="Picture 4" descr="Brazilian business leaders, in letter, rebuke Bolsonaro's 'authoritarian  adventures' | Reuters">
            <a:extLst>
              <a:ext uri="{FF2B5EF4-FFF2-40B4-BE49-F238E27FC236}">
                <a16:creationId xmlns:a16="http://schemas.microsoft.com/office/drawing/2014/main" id="{237521F7-A5DC-4D0C-8A61-08EA4514F4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624" y="3138488"/>
            <a:ext cx="5139538" cy="3420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597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217223-E13A-44D1-ADA4-93FFE481BC8A}"/>
              </a:ext>
            </a:extLst>
          </p:cNvPr>
          <p:cNvSpPr txBox="1"/>
          <p:nvPr/>
        </p:nvSpPr>
        <p:spPr>
          <a:xfrm>
            <a:off x="1447800" y="238125"/>
            <a:ext cx="9648825" cy="1938992"/>
          </a:xfrm>
          <a:prstGeom prst="rect">
            <a:avLst/>
          </a:prstGeom>
          <a:noFill/>
        </p:spPr>
        <p:txBody>
          <a:bodyPr wrap="square">
            <a:spAutoFit/>
          </a:bodyPr>
          <a:lstStyle/>
          <a:p>
            <a:pPr algn="l"/>
            <a:r>
              <a:rPr lang="en-US" sz="2400" b="0" i="0" dirty="0">
                <a:solidFill>
                  <a:srgbClr val="333333"/>
                </a:solidFill>
                <a:effectLst/>
                <a:latin typeface="nyt-franklin"/>
              </a:rPr>
              <a:t>The House found the </a:t>
            </a:r>
            <a:r>
              <a:rPr lang="en-US" sz="2400" b="0" i="0" dirty="0">
                <a:effectLst/>
                <a:latin typeface="nyt-franklin"/>
              </a:rPr>
              <a:t>former Trump administration official Steve Bannon in criminal contempt of Congress after he defied a subpoena. The former White House counselor to Donald Trump refused to turn over documents or testify to the committee investigating the Jan. 6 Capitol attack. The Justice Department must now determine </a:t>
            </a:r>
            <a:r>
              <a:rPr lang="en-US" sz="2400" b="0" i="0" u="none" strike="noStrike" dirty="0">
                <a:effectLst/>
                <a:latin typeface="nyt-franklin"/>
                <a:hlinkClick r:id="rId2">
                  <a:extLst>
                    <a:ext uri="{A12FA001-AC4F-418D-AE19-62706E023703}">
                      <ahyp:hlinkClr xmlns:ahyp="http://schemas.microsoft.com/office/drawing/2018/hyperlinkcolor" val="tx"/>
                    </a:ext>
                  </a:extLst>
                </a:hlinkClick>
              </a:rPr>
              <a:t>whether to prosecute him</a:t>
            </a:r>
            <a:r>
              <a:rPr lang="en-US" sz="2400" b="0" i="0" u="none" strike="noStrike" dirty="0">
                <a:effectLst/>
                <a:latin typeface="nyt-franklin"/>
              </a:rPr>
              <a:t>.</a:t>
            </a:r>
            <a:endParaRPr lang="en-US" sz="2400" b="0" i="0" dirty="0">
              <a:effectLst/>
              <a:latin typeface="CNN"/>
            </a:endParaRPr>
          </a:p>
        </p:txBody>
      </p:sp>
      <p:pic>
        <p:nvPicPr>
          <p:cNvPr id="5122" name="Picture 2" descr="Capitol riot: Lawmakers vote to hold Steve Bannon in contempt - BBC News">
            <a:extLst>
              <a:ext uri="{FF2B5EF4-FFF2-40B4-BE49-F238E27FC236}">
                <a16:creationId xmlns:a16="http://schemas.microsoft.com/office/drawing/2014/main" id="{FDF80F8F-F410-4DBA-A258-110BC147B6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8233" y="2615075"/>
            <a:ext cx="6974341" cy="3905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612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5ED0471-688D-4AB1-BE44-EBD7BACC5173}"/>
              </a:ext>
            </a:extLst>
          </p:cNvPr>
          <p:cNvSpPr txBox="1"/>
          <p:nvPr/>
        </p:nvSpPr>
        <p:spPr>
          <a:xfrm>
            <a:off x="1905000" y="323850"/>
            <a:ext cx="8763000" cy="2308324"/>
          </a:xfrm>
          <a:prstGeom prst="rect">
            <a:avLst/>
          </a:prstGeom>
          <a:noFill/>
        </p:spPr>
        <p:txBody>
          <a:bodyPr wrap="square">
            <a:spAutoFit/>
          </a:bodyPr>
          <a:lstStyle/>
          <a:p>
            <a:pPr algn="l" fontAlgn="base"/>
            <a:r>
              <a:rPr lang="en-US" sz="2400" b="0" i="0" dirty="0">
                <a:solidFill>
                  <a:srgbClr val="333333"/>
                </a:solidFill>
                <a:effectLst/>
                <a:latin typeface="nyt-franklin"/>
              </a:rPr>
              <a:t>New York City officials this week voted to remove a statue of Thomas Jefferson from the City Council chamber. </a:t>
            </a:r>
            <a:r>
              <a:rPr lang="en-US" sz="2400" b="0" i="0" dirty="0">
                <a:effectLst/>
                <a:latin typeface="nyt-franklin"/>
              </a:rPr>
              <a:t>On Monday, </a:t>
            </a:r>
            <a:r>
              <a:rPr lang="en-US" sz="2400" b="0" i="0" u="none" strike="noStrike" dirty="0">
                <a:effectLst/>
                <a:latin typeface="nyt-franklin"/>
                <a:hlinkClick r:id="rId2">
                  <a:extLst>
                    <a:ext uri="{A12FA001-AC4F-418D-AE19-62706E023703}">
                      <ahyp:hlinkClr xmlns:ahyp="http://schemas.microsoft.com/office/drawing/2018/hyperlinkcolor" val="tx"/>
                    </a:ext>
                  </a:extLst>
                </a:hlinkClick>
              </a:rPr>
              <a:t>city officials voted unanimously to remove the statue</a:t>
            </a:r>
            <a:r>
              <a:rPr lang="en-US" sz="2400" b="0" i="0" dirty="0">
                <a:effectLst/>
                <a:latin typeface="nyt-franklin"/>
              </a:rPr>
              <a:t> from Council chambers after some members cited Jefferson’s history as a slaveholder and called for the statue to be banished.</a:t>
            </a:r>
            <a:br>
              <a:rPr lang="en-US" sz="2400" b="0" i="0" dirty="0">
                <a:effectLst/>
                <a:latin typeface="Times New Roman" panose="02020603050405020304" pitchFamily="18" charset="0"/>
              </a:rPr>
            </a:br>
            <a:endParaRPr lang="en-US" sz="2400" b="0" i="0" dirty="0">
              <a:effectLst/>
              <a:latin typeface="CNN"/>
            </a:endParaRPr>
          </a:p>
        </p:txBody>
      </p:sp>
      <p:pic>
        <p:nvPicPr>
          <p:cNvPr id="2" name="Picture 2" descr="The statue made its debut at City Hall in the 1830s, and was moved to the Council chamber eight decades later.">
            <a:extLst>
              <a:ext uri="{FF2B5EF4-FFF2-40B4-BE49-F238E27FC236}">
                <a16:creationId xmlns:a16="http://schemas.microsoft.com/office/drawing/2014/main" id="{297CD6A9-DAF1-4730-8424-2E75D1F1D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7638" y="2347912"/>
            <a:ext cx="4186237" cy="4186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604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406827-04F9-40EF-A49A-B5A87690227B}"/>
              </a:ext>
            </a:extLst>
          </p:cNvPr>
          <p:cNvSpPr>
            <a:spLocks noGrp="1"/>
          </p:cNvSpPr>
          <p:nvPr>
            <p:ph type="title"/>
          </p:nvPr>
        </p:nvSpPr>
        <p:spPr>
          <a:xfrm>
            <a:off x="1190625" y="917575"/>
            <a:ext cx="10515600" cy="1920875"/>
          </a:xfrm>
        </p:spPr>
        <p:txBody>
          <a:bodyPr>
            <a:normAutofit fontScale="90000"/>
          </a:bodyPr>
          <a:lstStyle/>
          <a:p>
            <a:r>
              <a:rPr lang="en-US" b="0" i="0" dirty="0">
                <a:solidFill>
                  <a:srgbClr val="333333"/>
                </a:solidFill>
                <a:effectLst/>
                <a:latin typeface="nyt-franklin"/>
              </a:rPr>
              <a:t>Gang members kidnapped 17 people from a U.S.-based group working in Haiti. They are a part of Christian missionaries. </a:t>
            </a:r>
            <a:r>
              <a:rPr lang="en-US" b="0" i="0" dirty="0">
                <a:effectLst/>
                <a:latin typeface="nyt-franklin"/>
              </a:rPr>
              <a:t>The gang members kidnapped the group, which includes five children, as they left an orphanage, and have </a:t>
            </a:r>
            <a:r>
              <a:rPr lang="en-US" b="0" i="0" u="none" strike="noStrike" dirty="0">
                <a:effectLst/>
                <a:latin typeface="nyt-franklin"/>
                <a:hlinkClick r:id="rId2">
                  <a:extLst>
                    <a:ext uri="{A12FA001-AC4F-418D-AE19-62706E023703}">
                      <ahyp:hlinkClr xmlns:ahyp="http://schemas.microsoft.com/office/drawing/2018/hyperlinkcolor" val="tx"/>
                    </a:ext>
                  </a:extLst>
                </a:hlinkClick>
              </a:rPr>
              <a:t>demanded $17 million for their release</a:t>
            </a:r>
            <a:r>
              <a:rPr lang="en-US" b="0" i="0" dirty="0">
                <a:effectLst/>
                <a:latin typeface="nyt-franklin"/>
              </a:rPr>
              <a:t>.</a:t>
            </a:r>
            <a:endParaRPr lang="en-US" dirty="0"/>
          </a:p>
        </p:txBody>
      </p:sp>
      <p:pic>
        <p:nvPicPr>
          <p:cNvPr id="2" name="Picture 2" descr="Haiti: 'I will put a bullet in the heads of these Americans' - Gang leader  behind kidnap demands ransom in video | World News | Sky News">
            <a:extLst>
              <a:ext uri="{FF2B5EF4-FFF2-40B4-BE49-F238E27FC236}">
                <a16:creationId xmlns:a16="http://schemas.microsoft.com/office/drawing/2014/main" id="{162F473F-2293-4340-A1D6-22D3FC3A8E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9360" y="3844289"/>
            <a:ext cx="5151120" cy="2884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756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57D80541-C5C8-489A-94AB-3EA4D3BC06D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a:extLst>
              <a:ext uri="{FF2B5EF4-FFF2-40B4-BE49-F238E27FC236}">
                <a16:creationId xmlns:a16="http://schemas.microsoft.com/office/drawing/2014/main" id="{A54F4A49-5D59-4236-A772-AF1913E0DD2F}"/>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a:extLst>
              <a:ext uri="{FF2B5EF4-FFF2-40B4-BE49-F238E27FC236}">
                <a16:creationId xmlns:a16="http://schemas.microsoft.com/office/drawing/2014/main" id="{B7B7F142-AEE9-4859-834C-25DEBCA9FDEB}"/>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itle 5">
            <a:extLst>
              <a:ext uri="{FF2B5EF4-FFF2-40B4-BE49-F238E27FC236}">
                <a16:creationId xmlns:a16="http://schemas.microsoft.com/office/drawing/2014/main" id="{207F20CD-E0C5-4196-827B-E0671188BB2C}"/>
              </a:ext>
            </a:extLst>
          </p:cNvPr>
          <p:cNvSpPr>
            <a:spLocks noGrp="1"/>
          </p:cNvSpPr>
          <p:nvPr>
            <p:ph type="title"/>
          </p:nvPr>
        </p:nvSpPr>
        <p:spPr>
          <a:xfrm>
            <a:off x="838200" y="1203325"/>
            <a:ext cx="10515600" cy="1325563"/>
          </a:xfrm>
        </p:spPr>
        <p:txBody>
          <a:bodyPr>
            <a:normAutofit fontScale="90000"/>
          </a:bodyPr>
          <a:lstStyle/>
          <a:p>
            <a:r>
              <a:rPr lang="en-US" b="0" i="0" dirty="0">
                <a:solidFill>
                  <a:srgbClr val="333333"/>
                </a:solidFill>
                <a:effectLst/>
                <a:latin typeface="nyt-franklin"/>
              </a:rPr>
              <a:t>The Chicago Sky this week won the championship in W.N.B.A. </a:t>
            </a:r>
            <a:r>
              <a:rPr lang="en-US" b="0" i="0" dirty="0">
                <a:effectLst/>
                <a:latin typeface="nyt-franklin"/>
              </a:rPr>
              <a:t>They were led by </a:t>
            </a:r>
            <a:r>
              <a:rPr lang="en-US" b="0" i="0" u="none" strike="noStrike" dirty="0">
                <a:effectLst/>
                <a:latin typeface="nyt-franklin"/>
                <a:hlinkClick r:id="rId2">
                  <a:extLst>
                    <a:ext uri="{A12FA001-AC4F-418D-AE19-62706E023703}">
                      <ahyp:hlinkClr xmlns:ahyp="http://schemas.microsoft.com/office/drawing/2018/hyperlinkcolor" val="tx"/>
                    </a:ext>
                  </a:extLst>
                </a:hlinkClick>
              </a:rPr>
              <a:t>Candace Parker</a:t>
            </a:r>
            <a:r>
              <a:rPr lang="en-US" b="0" i="0" dirty="0">
                <a:effectLst/>
                <a:latin typeface="nyt-franklin"/>
              </a:rPr>
              <a:t>, an all-star who grew up near Chicago and joined her hometown team this season after 13 years in Los Angeles.</a:t>
            </a:r>
            <a:endParaRPr lang="en-US" dirty="0"/>
          </a:p>
        </p:txBody>
      </p:sp>
      <p:pic>
        <p:nvPicPr>
          <p:cNvPr id="2" name="Picture 2" descr=" ">
            <a:extLst>
              <a:ext uri="{FF2B5EF4-FFF2-40B4-BE49-F238E27FC236}">
                <a16:creationId xmlns:a16="http://schemas.microsoft.com/office/drawing/2014/main" id="{8A45A105-3546-4EDA-A7E7-FE976A7376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3972" y="2809270"/>
            <a:ext cx="4199255" cy="3762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2720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588</TotalTime>
  <Words>1160</Words>
  <Application>Microsoft Office PowerPoint</Application>
  <PresentationFormat>Widescreen</PresentationFormat>
  <Paragraphs>22</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CNN</vt:lpstr>
      <vt:lpstr>nyt-franklin</vt:lpstr>
      <vt:lpstr>vollkorn</vt:lpstr>
      <vt:lpstr>Arial</vt:lpstr>
      <vt:lpstr>Calibri</vt:lpstr>
      <vt:lpstr>Calibri Light</vt:lpstr>
      <vt:lpstr>Roboto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Gang members kidnapped 17 people from a U.S.-based group working in Haiti. They are a part of Christian missionaries. The gang members kidnapped the group, which includes five children, as they left an orphanage, and have demanded $17 million for their release.</vt:lpstr>
      <vt:lpstr>The Chicago Sky this week won the championship in W.N.B.A. They were led by Candace Parker, an all-star who grew up near Chicago and joined her hometown team this season after 13 years in Los Angeles.</vt:lpstr>
      <vt:lpstr>The photo below is from “Dune”, a film adapted from a classic sci-fi novel, that came to theaters on Friday. It is based on the 1965 novel by Frank Herbert. </vt:lpstr>
      <vt:lpstr>PowerPoint Presentation</vt:lpstr>
      <vt:lpstr>PowerPoint Presentation</vt:lpstr>
      <vt:lpstr>PowerPoint Presentation</vt:lpstr>
      <vt:lpstr>PowerPoint Presentation</vt:lpstr>
      <vt:lpstr>Source: CNN Weekly News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 Yue</dc:creator>
  <cp:lastModifiedBy>Lan Yue</cp:lastModifiedBy>
  <cp:revision>78</cp:revision>
  <dcterms:created xsi:type="dcterms:W3CDTF">2021-06-22T22:08:31Z</dcterms:created>
  <dcterms:modified xsi:type="dcterms:W3CDTF">2021-10-23T01:12:49Z</dcterms:modified>
</cp:coreProperties>
</file>