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58" r:id="rId4"/>
    <p:sldId id="259" r:id="rId5"/>
    <p:sldId id="260" r:id="rId6"/>
    <p:sldId id="264" r:id="rId7"/>
    <p:sldId id="261" r:id="rId8"/>
    <p:sldId id="271" r:id="rId9"/>
    <p:sldId id="272" r:id="rId10"/>
    <p:sldId id="275" r:id="rId11"/>
    <p:sldId id="276" r:id="rId12"/>
    <p:sldId id="277" r:id="rId13"/>
    <p:sldId id="278"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 Yue" initials="LY" lastIdx="1" clrIdx="0">
    <p:extLst>
      <p:ext uri="{19B8F6BF-5375-455C-9EA6-DF929625EA0E}">
        <p15:presenceInfo xmlns:p15="http://schemas.microsoft.com/office/powerpoint/2012/main" userId="S::lyue@aici-sp.com::204f9330-c69b-44b4-87dc-9836b6f3ff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7-09T12:50:44.425" idx="1">
    <p:pos x="10" y="10"/>
    <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03830-9D36-4357-8C5D-32CF97B603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E29B03-4167-4A2A-93B9-2579F791E9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48B37F-A9D4-4B1C-A54E-E3280F3F295E}"/>
              </a:ext>
            </a:extLst>
          </p:cNvPr>
          <p:cNvSpPr>
            <a:spLocks noGrp="1"/>
          </p:cNvSpPr>
          <p:nvPr>
            <p:ph type="dt" sz="half" idx="10"/>
          </p:nvPr>
        </p:nvSpPr>
        <p:spPr/>
        <p:txBody>
          <a:bodyPr/>
          <a:lstStyle/>
          <a:p>
            <a:fld id="{DB0A01C3-7B63-41F9-99DE-875C55D50859}" type="datetimeFigureOut">
              <a:rPr lang="en-US" smtClean="0"/>
              <a:t>10/16/2021</a:t>
            </a:fld>
            <a:endParaRPr lang="en-US"/>
          </a:p>
        </p:txBody>
      </p:sp>
      <p:sp>
        <p:nvSpPr>
          <p:cNvPr id="5" name="Footer Placeholder 4">
            <a:extLst>
              <a:ext uri="{FF2B5EF4-FFF2-40B4-BE49-F238E27FC236}">
                <a16:creationId xmlns:a16="http://schemas.microsoft.com/office/drawing/2014/main" id="{BC6B696C-9361-40E2-9903-A1D5AD586C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9612C2-2F3F-4F01-8082-8EF0AD3B6C47}"/>
              </a:ext>
            </a:extLst>
          </p:cNvPr>
          <p:cNvSpPr>
            <a:spLocks noGrp="1"/>
          </p:cNvSpPr>
          <p:nvPr>
            <p:ph type="sldNum" sz="quarter" idx="12"/>
          </p:nvPr>
        </p:nvSpPr>
        <p:spPr/>
        <p:txBody>
          <a:bodyPr/>
          <a:lstStyle/>
          <a:p>
            <a:fld id="{DB9E1330-4686-49E3-A0A4-A4A3A28F48A8}" type="slidenum">
              <a:rPr lang="en-US" smtClean="0"/>
              <a:t>‹#›</a:t>
            </a:fld>
            <a:endParaRPr lang="en-US"/>
          </a:p>
        </p:txBody>
      </p:sp>
    </p:spTree>
    <p:extLst>
      <p:ext uri="{BB962C8B-B14F-4D97-AF65-F5344CB8AC3E}">
        <p14:creationId xmlns:p14="http://schemas.microsoft.com/office/powerpoint/2010/main" val="2985684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8AEEC-70B6-4DFC-80E6-5311DFDFF6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10EC84-A957-483E-830A-408BABE9C1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8D883B-6016-4F50-AE8A-A8E47E1E7C00}"/>
              </a:ext>
            </a:extLst>
          </p:cNvPr>
          <p:cNvSpPr>
            <a:spLocks noGrp="1"/>
          </p:cNvSpPr>
          <p:nvPr>
            <p:ph type="dt" sz="half" idx="10"/>
          </p:nvPr>
        </p:nvSpPr>
        <p:spPr/>
        <p:txBody>
          <a:bodyPr/>
          <a:lstStyle/>
          <a:p>
            <a:fld id="{DB0A01C3-7B63-41F9-99DE-875C55D50859}" type="datetimeFigureOut">
              <a:rPr lang="en-US" smtClean="0"/>
              <a:t>10/16/2021</a:t>
            </a:fld>
            <a:endParaRPr lang="en-US"/>
          </a:p>
        </p:txBody>
      </p:sp>
      <p:sp>
        <p:nvSpPr>
          <p:cNvPr id="5" name="Footer Placeholder 4">
            <a:extLst>
              <a:ext uri="{FF2B5EF4-FFF2-40B4-BE49-F238E27FC236}">
                <a16:creationId xmlns:a16="http://schemas.microsoft.com/office/drawing/2014/main" id="{6FB8F5ED-2987-4342-8044-1A4FA3BDE5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6BE07-66E8-4056-AAEC-840AE118EE02}"/>
              </a:ext>
            </a:extLst>
          </p:cNvPr>
          <p:cNvSpPr>
            <a:spLocks noGrp="1"/>
          </p:cNvSpPr>
          <p:nvPr>
            <p:ph type="sldNum" sz="quarter" idx="12"/>
          </p:nvPr>
        </p:nvSpPr>
        <p:spPr/>
        <p:txBody>
          <a:bodyPr/>
          <a:lstStyle/>
          <a:p>
            <a:fld id="{DB9E1330-4686-49E3-A0A4-A4A3A28F48A8}" type="slidenum">
              <a:rPr lang="en-US" smtClean="0"/>
              <a:t>‹#›</a:t>
            </a:fld>
            <a:endParaRPr lang="en-US"/>
          </a:p>
        </p:txBody>
      </p:sp>
    </p:spTree>
    <p:extLst>
      <p:ext uri="{BB962C8B-B14F-4D97-AF65-F5344CB8AC3E}">
        <p14:creationId xmlns:p14="http://schemas.microsoft.com/office/powerpoint/2010/main" val="269801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5794ED-5FC8-43BA-987E-EEE1E0BD1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397786-DA49-4CC5-B410-26653EB081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0CCE7-AA84-4499-A605-8CD1B4FDB125}"/>
              </a:ext>
            </a:extLst>
          </p:cNvPr>
          <p:cNvSpPr>
            <a:spLocks noGrp="1"/>
          </p:cNvSpPr>
          <p:nvPr>
            <p:ph type="dt" sz="half" idx="10"/>
          </p:nvPr>
        </p:nvSpPr>
        <p:spPr/>
        <p:txBody>
          <a:bodyPr/>
          <a:lstStyle/>
          <a:p>
            <a:fld id="{DB0A01C3-7B63-41F9-99DE-875C55D50859}" type="datetimeFigureOut">
              <a:rPr lang="en-US" smtClean="0"/>
              <a:t>10/16/2021</a:t>
            </a:fld>
            <a:endParaRPr lang="en-US"/>
          </a:p>
        </p:txBody>
      </p:sp>
      <p:sp>
        <p:nvSpPr>
          <p:cNvPr id="5" name="Footer Placeholder 4">
            <a:extLst>
              <a:ext uri="{FF2B5EF4-FFF2-40B4-BE49-F238E27FC236}">
                <a16:creationId xmlns:a16="http://schemas.microsoft.com/office/drawing/2014/main" id="{5CCCEE68-A768-430E-9FB7-841BA2302A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E80EF4-25F1-4434-B2A1-7BC2433573A5}"/>
              </a:ext>
            </a:extLst>
          </p:cNvPr>
          <p:cNvSpPr>
            <a:spLocks noGrp="1"/>
          </p:cNvSpPr>
          <p:nvPr>
            <p:ph type="sldNum" sz="quarter" idx="12"/>
          </p:nvPr>
        </p:nvSpPr>
        <p:spPr/>
        <p:txBody>
          <a:bodyPr/>
          <a:lstStyle/>
          <a:p>
            <a:fld id="{DB9E1330-4686-49E3-A0A4-A4A3A28F48A8}" type="slidenum">
              <a:rPr lang="en-US" smtClean="0"/>
              <a:t>‹#›</a:t>
            </a:fld>
            <a:endParaRPr lang="en-US"/>
          </a:p>
        </p:txBody>
      </p:sp>
    </p:spTree>
    <p:extLst>
      <p:ext uri="{BB962C8B-B14F-4D97-AF65-F5344CB8AC3E}">
        <p14:creationId xmlns:p14="http://schemas.microsoft.com/office/powerpoint/2010/main" val="401976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C3DBB-357E-41C0-8505-F57AAB8C94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95F06A-28CA-4E9A-A9B6-723B0E2951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58C4D2-B2DB-432B-AEBC-175783C61DB4}"/>
              </a:ext>
            </a:extLst>
          </p:cNvPr>
          <p:cNvSpPr>
            <a:spLocks noGrp="1"/>
          </p:cNvSpPr>
          <p:nvPr>
            <p:ph type="dt" sz="half" idx="10"/>
          </p:nvPr>
        </p:nvSpPr>
        <p:spPr/>
        <p:txBody>
          <a:bodyPr/>
          <a:lstStyle/>
          <a:p>
            <a:fld id="{DB0A01C3-7B63-41F9-99DE-875C55D50859}" type="datetimeFigureOut">
              <a:rPr lang="en-US" smtClean="0"/>
              <a:t>10/16/2021</a:t>
            </a:fld>
            <a:endParaRPr lang="en-US"/>
          </a:p>
        </p:txBody>
      </p:sp>
      <p:sp>
        <p:nvSpPr>
          <p:cNvPr id="5" name="Footer Placeholder 4">
            <a:extLst>
              <a:ext uri="{FF2B5EF4-FFF2-40B4-BE49-F238E27FC236}">
                <a16:creationId xmlns:a16="http://schemas.microsoft.com/office/drawing/2014/main" id="{B5AC597D-85D1-456C-9127-65D3560A3A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7F60E1-7DE8-4B2F-A103-E4459340F762}"/>
              </a:ext>
            </a:extLst>
          </p:cNvPr>
          <p:cNvSpPr>
            <a:spLocks noGrp="1"/>
          </p:cNvSpPr>
          <p:nvPr>
            <p:ph type="sldNum" sz="quarter" idx="12"/>
          </p:nvPr>
        </p:nvSpPr>
        <p:spPr/>
        <p:txBody>
          <a:bodyPr/>
          <a:lstStyle/>
          <a:p>
            <a:fld id="{DB9E1330-4686-49E3-A0A4-A4A3A28F48A8}" type="slidenum">
              <a:rPr lang="en-US" smtClean="0"/>
              <a:t>‹#›</a:t>
            </a:fld>
            <a:endParaRPr lang="en-US"/>
          </a:p>
        </p:txBody>
      </p:sp>
    </p:spTree>
    <p:extLst>
      <p:ext uri="{BB962C8B-B14F-4D97-AF65-F5344CB8AC3E}">
        <p14:creationId xmlns:p14="http://schemas.microsoft.com/office/powerpoint/2010/main" val="1203674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E6E3F-B6A5-4158-BE18-8BD85D9373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EAA77F-4532-4263-8B06-B7677F61C9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829B28-F6DB-46E2-B429-705E5F8B2041}"/>
              </a:ext>
            </a:extLst>
          </p:cNvPr>
          <p:cNvSpPr>
            <a:spLocks noGrp="1"/>
          </p:cNvSpPr>
          <p:nvPr>
            <p:ph type="dt" sz="half" idx="10"/>
          </p:nvPr>
        </p:nvSpPr>
        <p:spPr/>
        <p:txBody>
          <a:bodyPr/>
          <a:lstStyle/>
          <a:p>
            <a:fld id="{DB0A01C3-7B63-41F9-99DE-875C55D50859}" type="datetimeFigureOut">
              <a:rPr lang="en-US" smtClean="0"/>
              <a:t>10/16/2021</a:t>
            </a:fld>
            <a:endParaRPr lang="en-US"/>
          </a:p>
        </p:txBody>
      </p:sp>
      <p:sp>
        <p:nvSpPr>
          <p:cNvPr id="5" name="Footer Placeholder 4">
            <a:extLst>
              <a:ext uri="{FF2B5EF4-FFF2-40B4-BE49-F238E27FC236}">
                <a16:creationId xmlns:a16="http://schemas.microsoft.com/office/drawing/2014/main" id="{FE5F45F1-F664-4717-B6E6-9690FB1411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22F82-7BFD-4F49-80CA-CA2E33C52C93}"/>
              </a:ext>
            </a:extLst>
          </p:cNvPr>
          <p:cNvSpPr>
            <a:spLocks noGrp="1"/>
          </p:cNvSpPr>
          <p:nvPr>
            <p:ph type="sldNum" sz="quarter" idx="12"/>
          </p:nvPr>
        </p:nvSpPr>
        <p:spPr/>
        <p:txBody>
          <a:bodyPr/>
          <a:lstStyle/>
          <a:p>
            <a:fld id="{DB9E1330-4686-49E3-A0A4-A4A3A28F48A8}" type="slidenum">
              <a:rPr lang="en-US" smtClean="0"/>
              <a:t>‹#›</a:t>
            </a:fld>
            <a:endParaRPr lang="en-US"/>
          </a:p>
        </p:txBody>
      </p:sp>
    </p:spTree>
    <p:extLst>
      <p:ext uri="{BB962C8B-B14F-4D97-AF65-F5344CB8AC3E}">
        <p14:creationId xmlns:p14="http://schemas.microsoft.com/office/powerpoint/2010/main" val="2362986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89457-3DBC-44AF-BED6-28AF097106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EE0BB6-DD1B-4DCD-9A4E-9FE2F9C0CE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EDE8FD-9B59-47F4-93B7-0D9F7849FC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572740-0B88-4BB3-9326-A99CBAFA3F34}"/>
              </a:ext>
            </a:extLst>
          </p:cNvPr>
          <p:cNvSpPr>
            <a:spLocks noGrp="1"/>
          </p:cNvSpPr>
          <p:nvPr>
            <p:ph type="dt" sz="half" idx="10"/>
          </p:nvPr>
        </p:nvSpPr>
        <p:spPr/>
        <p:txBody>
          <a:bodyPr/>
          <a:lstStyle/>
          <a:p>
            <a:fld id="{DB0A01C3-7B63-41F9-99DE-875C55D50859}" type="datetimeFigureOut">
              <a:rPr lang="en-US" smtClean="0"/>
              <a:t>10/16/2021</a:t>
            </a:fld>
            <a:endParaRPr lang="en-US"/>
          </a:p>
        </p:txBody>
      </p:sp>
      <p:sp>
        <p:nvSpPr>
          <p:cNvPr id="6" name="Footer Placeholder 5">
            <a:extLst>
              <a:ext uri="{FF2B5EF4-FFF2-40B4-BE49-F238E27FC236}">
                <a16:creationId xmlns:a16="http://schemas.microsoft.com/office/drawing/2014/main" id="{432E2714-15A5-4DFE-B42D-DD2B90A00A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FACB9C-440B-40B5-B092-2116D99525BD}"/>
              </a:ext>
            </a:extLst>
          </p:cNvPr>
          <p:cNvSpPr>
            <a:spLocks noGrp="1"/>
          </p:cNvSpPr>
          <p:nvPr>
            <p:ph type="sldNum" sz="quarter" idx="12"/>
          </p:nvPr>
        </p:nvSpPr>
        <p:spPr/>
        <p:txBody>
          <a:bodyPr/>
          <a:lstStyle/>
          <a:p>
            <a:fld id="{DB9E1330-4686-49E3-A0A4-A4A3A28F48A8}" type="slidenum">
              <a:rPr lang="en-US" smtClean="0"/>
              <a:t>‹#›</a:t>
            </a:fld>
            <a:endParaRPr lang="en-US"/>
          </a:p>
        </p:txBody>
      </p:sp>
    </p:spTree>
    <p:extLst>
      <p:ext uri="{BB962C8B-B14F-4D97-AF65-F5344CB8AC3E}">
        <p14:creationId xmlns:p14="http://schemas.microsoft.com/office/powerpoint/2010/main" val="3267343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04EA6-3B33-458C-A615-133E042F59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E8E6FD-D40D-4F56-B9E0-05AFA164E3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061FED-E3B4-4D88-8E9B-B1B583DE04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DF1B22-2029-42D7-9987-9D409B1A77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A88E14-05F2-475E-A90F-B50ADEB632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3ACEF2-127A-4F41-B420-AFF699E8D416}"/>
              </a:ext>
            </a:extLst>
          </p:cNvPr>
          <p:cNvSpPr>
            <a:spLocks noGrp="1"/>
          </p:cNvSpPr>
          <p:nvPr>
            <p:ph type="dt" sz="half" idx="10"/>
          </p:nvPr>
        </p:nvSpPr>
        <p:spPr/>
        <p:txBody>
          <a:bodyPr/>
          <a:lstStyle/>
          <a:p>
            <a:fld id="{DB0A01C3-7B63-41F9-99DE-875C55D50859}" type="datetimeFigureOut">
              <a:rPr lang="en-US" smtClean="0"/>
              <a:t>10/16/2021</a:t>
            </a:fld>
            <a:endParaRPr lang="en-US"/>
          </a:p>
        </p:txBody>
      </p:sp>
      <p:sp>
        <p:nvSpPr>
          <p:cNvPr id="8" name="Footer Placeholder 7">
            <a:extLst>
              <a:ext uri="{FF2B5EF4-FFF2-40B4-BE49-F238E27FC236}">
                <a16:creationId xmlns:a16="http://schemas.microsoft.com/office/drawing/2014/main" id="{AB91A6A1-2B71-4B38-BA6A-624B9F16E4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9D4AF0-5EB6-4740-BF7E-DF4D8531D2A7}"/>
              </a:ext>
            </a:extLst>
          </p:cNvPr>
          <p:cNvSpPr>
            <a:spLocks noGrp="1"/>
          </p:cNvSpPr>
          <p:nvPr>
            <p:ph type="sldNum" sz="quarter" idx="12"/>
          </p:nvPr>
        </p:nvSpPr>
        <p:spPr/>
        <p:txBody>
          <a:bodyPr/>
          <a:lstStyle/>
          <a:p>
            <a:fld id="{DB9E1330-4686-49E3-A0A4-A4A3A28F48A8}" type="slidenum">
              <a:rPr lang="en-US" smtClean="0"/>
              <a:t>‹#›</a:t>
            </a:fld>
            <a:endParaRPr lang="en-US"/>
          </a:p>
        </p:txBody>
      </p:sp>
    </p:spTree>
    <p:extLst>
      <p:ext uri="{BB962C8B-B14F-4D97-AF65-F5344CB8AC3E}">
        <p14:creationId xmlns:p14="http://schemas.microsoft.com/office/powerpoint/2010/main" val="1416646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56640-F9B4-4E34-A557-56683F6ECF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CD74D1-063B-4EBF-95AE-C9A672E7C646}"/>
              </a:ext>
            </a:extLst>
          </p:cNvPr>
          <p:cNvSpPr>
            <a:spLocks noGrp="1"/>
          </p:cNvSpPr>
          <p:nvPr>
            <p:ph type="dt" sz="half" idx="10"/>
          </p:nvPr>
        </p:nvSpPr>
        <p:spPr/>
        <p:txBody>
          <a:bodyPr/>
          <a:lstStyle/>
          <a:p>
            <a:fld id="{DB0A01C3-7B63-41F9-99DE-875C55D50859}" type="datetimeFigureOut">
              <a:rPr lang="en-US" smtClean="0"/>
              <a:t>10/16/2021</a:t>
            </a:fld>
            <a:endParaRPr lang="en-US"/>
          </a:p>
        </p:txBody>
      </p:sp>
      <p:sp>
        <p:nvSpPr>
          <p:cNvPr id="4" name="Footer Placeholder 3">
            <a:extLst>
              <a:ext uri="{FF2B5EF4-FFF2-40B4-BE49-F238E27FC236}">
                <a16:creationId xmlns:a16="http://schemas.microsoft.com/office/drawing/2014/main" id="{54486063-02A8-49CA-9AFF-D668FA3726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60FBE6-E16D-44D8-A6DB-1BCD0CAD9DB5}"/>
              </a:ext>
            </a:extLst>
          </p:cNvPr>
          <p:cNvSpPr>
            <a:spLocks noGrp="1"/>
          </p:cNvSpPr>
          <p:nvPr>
            <p:ph type="sldNum" sz="quarter" idx="12"/>
          </p:nvPr>
        </p:nvSpPr>
        <p:spPr/>
        <p:txBody>
          <a:bodyPr/>
          <a:lstStyle/>
          <a:p>
            <a:fld id="{DB9E1330-4686-49E3-A0A4-A4A3A28F48A8}" type="slidenum">
              <a:rPr lang="en-US" smtClean="0"/>
              <a:t>‹#›</a:t>
            </a:fld>
            <a:endParaRPr lang="en-US"/>
          </a:p>
        </p:txBody>
      </p:sp>
    </p:spTree>
    <p:extLst>
      <p:ext uri="{BB962C8B-B14F-4D97-AF65-F5344CB8AC3E}">
        <p14:creationId xmlns:p14="http://schemas.microsoft.com/office/powerpoint/2010/main" val="2988261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79BA9C-669C-4D3F-94A2-679081B6BFEE}"/>
              </a:ext>
            </a:extLst>
          </p:cNvPr>
          <p:cNvSpPr>
            <a:spLocks noGrp="1"/>
          </p:cNvSpPr>
          <p:nvPr>
            <p:ph type="dt" sz="half" idx="10"/>
          </p:nvPr>
        </p:nvSpPr>
        <p:spPr/>
        <p:txBody>
          <a:bodyPr/>
          <a:lstStyle/>
          <a:p>
            <a:fld id="{DB0A01C3-7B63-41F9-99DE-875C55D50859}" type="datetimeFigureOut">
              <a:rPr lang="en-US" smtClean="0"/>
              <a:t>10/16/2021</a:t>
            </a:fld>
            <a:endParaRPr lang="en-US"/>
          </a:p>
        </p:txBody>
      </p:sp>
      <p:sp>
        <p:nvSpPr>
          <p:cNvPr id="3" name="Footer Placeholder 2">
            <a:extLst>
              <a:ext uri="{FF2B5EF4-FFF2-40B4-BE49-F238E27FC236}">
                <a16:creationId xmlns:a16="http://schemas.microsoft.com/office/drawing/2014/main" id="{7F365A64-A743-4BA3-8990-57DD88AD64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06F2A4-2F05-4655-ADB0-03F4903016F9}"/>
              </a:ext>
            </a:extLst>
          </p:cNvPr>
          <p:cNvSpPr>
            <a:spLocks noGrp="1"/>
          </p:cNvSpPr>
          <p:nvPr>
            <p:ph type="sldNum" sz="quarter" idx="12"/>
          </p:nvPr>
        </p:nvSpPr>
        <p:spPr/>
        <p:txBody>
          <a:bodyPr/>
          <a:lstStyle/>
          <a:p>
            <a:fld id="{DB9E1330-4686-49E3-A0A4-A4A3A28F48A8}" type="slidenum">
              <a:rPr lang="en-US" smtClean="0"/>
              <a:t>‹#›</a:t>
            </a:fld>
            <a:endParaRPr lang="en-US"/>
          </a:p>
        </p:txBody>
      </p:sp>
    </p:spTree>
    <p:extLst>
      <p:ext uri="{BB962C8B-B14F-4D97-AF65-F5344CB8AC3E}">
        <p14:creationId xmlns:p14="http://schemas.microsoft.com/office/powerpoint/2010/main" val="1034519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778EF-BA75-430D-B728-E76DFEE3A5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165657-6382-48CA-B2B6-6F97E69E87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7D1570-1536-473B-94C9-43A696BDC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2CD971-E8DD-44FA-9B1E-33D19CBCBC4C}"/>
              </a:ext>
            </a:extLst>
          </p:cNvPr>
          <p:cNvSpPr>
            <a:spLocks noGrp="1"/>
          </p:cNvSpPr>
          <p:nvPr>
            <p:ph type="dt" sz="half" idx="10"/>
          </p:nvPr>
        </p:nvSpPr>
        <p:spPr/>
        <p:txBody>
          <a:bodyPr/>
          <a:lstStyle/>
          <a:p>
            <a:fld id="{DB0A01C3-7B63-41F9-99DE-875C55D50859}" type="datetimeFigureOut">
              <a:rPr lang="en-US" smtClean="0"/>
              <a:t>10/16/2021</a:t>
            </a:fld>
            <a:endParaRPr lang="en-US"/>
          </a:p>
        </p:txBody>
      </p:sp>
      <p:sp>
        <p:nvSpPr>
          <p:cNvPr id="6" name="Footer Placeholder 5">
            <a:extLst>
              <a:ext uri="{FF2B5EF4-FFF2-40B4-BE49-F238E27FC236}">
                <a16:creationId xmlns:a16="http://schemas.microsoft.com/office/drawing/2014/main" id="{EC9E4145-AE30-4F06-8ED4-1234ED964D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400F1-D288-420B-B968-5005E83C9AB7}"/>
              </a:ext>
            </a:extLst>
          </p:cNvPr>
          <p:cNvSpPr>
            <a:spLocks noGrp="1"/>
          </p:cNvSpPr>
          <p:nvPr>
            <p:ph type="sldNum" sz="quarter" idx="12"/>
          </p:nvPr>
        </p:nvSpPr>
        <p:spPr/>
        <p:txBody>
          <a:bodyPr/>
          <a:lstStyle/>
          <a:p>
            <a:fld id="{DB9E1330-4686-49E3-A0A4-A4A3A28F48A8}" type="slidenum">
              <a:rPr lang="en-US" smtClean="0"/>
              <a:t>‹#›</a:t>
            </a:fld>
            <a:endParaRPr lang="en-US"/>
          </a:p>
        </p:txBody>
      </p:sp>
    </p:spTree>
    <p:extLst>
      <p:ext uri="{BB962C8B-B14F-4D97-AF65-F5344CB8AC3E}">
        <p14:creationId xmlns:p14="http://schemas.microsoft.com/office/powerpoint/2010/main" val="1977792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402B3-4C89-4F23-8379-8AEA8D0B5A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0576D1-3B75-4A48-A412-9D20EF554F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3F43CE-7A7D-4B9F-B950-6BF1FE06F8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28F15D-78A8-4286-8075-6F221D37B934}"/>
              </a:ext>
            </a:extLst>
          </p:cNvPr>
          <p:cNvSpPr>
            <a:spLocks noGrp="1"/>
          </p:cNvSpPr>
          <p:nvPr>
            <p:ph type="dt" sz="half" idx="10"/>
          </p:nvPr>
        </p:nvSpPr>
        <p:spPr/>
        <p:txBody>
          <a:bodyPr/>
          <a:lstStyle/>
          <a:p>
            <a:fld id="{DB0A01C3-7B63-41F9-99DE-875C55D50859}" type="datetimeFigureOut">
              <a:rPr lang="en-US" smtClean="0"/>
              <a:t>10/16/2021</a:t>
            </a:fld>
            <a:endParaRPr lang="en-US"/>
          </a:p>
        </p:txBody>
      </p:sp>
      <p:sp>
        <p:nvSpPr>
          <p:cNvPr id="6" name="Footer Placeholder 5">
            <a:extLst>
              <a:ext uri="{FF2B5EF4-FFF2-40B4-BE49-F238E27FC236}">
                <a16:creationId xmlns:a16="http://schemas.microsoft.com/office/drawing/2014/main" id="{47E01447-6461-4C61-9DBE-815B7ED203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A05BC4-D7D2-4894-93D1-7A4B3C701701}"/>
              </a:ext>
            </a:extLst>
          </p:cNvPr>
          <p:cNvSpPr>
            <a:spLocks noGrp="1"/>
          </p:cNvSpPr>
          <p:nvPr>
            <p:ph type="sldNum" sz="quarter" idx="12"/>
          </p:nvPr>
        </p:nvSpPr>
        <p:spPr/>
        <p:txBody>
          <a:bodyPr/>
          <a:lstStyle/>
          <a:p>
            <a:fld id="{DB9E1330-4686-49E3-A0A4-A4A3A28F48A8}" type="slidenum">
              <a:rPr lang="en-US" smtClean="0"/>
              <a:t>‹#›</a:t>
            </a:fld>
            <a:endParaRPr lang="en-US"/>
          </a:p>
        </p:txBody>
      </p:sp>
    </p:spTree>
    <p:extLst>
      <p:ext uri="{BB962C8B-B14F-4D97-AF65-F5344CB8AC3E}">
        <p14:creationId xmlns:p14="http://schemas.microsoft.com/office/powerpoint/2010/main" val="2678797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A39B1D-3904-4CE4-8489-677935C008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B2995C-0052-450F-9E28-CA3E558A1C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08FA2-D3A9-4E4E-BD9C-911D1ABCE2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0A01C3-7B63-41F9-99DE-875C55D50859}" type="datetimeFigureOut">
              <a:rPr lang="en-US" smtClean="0"/>
              <a:t>10/16/2021</a:t>
            </a:fld>
            <a:endParaRPr lang="en-US"/>
          </a:p>
        </p:txBody>
      </p:sp>
      <p:sp>
        <p:nvSpPr>
          <p:cNvPr id="5" name="Footer Placeholder 4">
            <a:extLst>
              <a:ext uri="{FF2B5EF4-FFF2-40B4-BE49-F238E27FC236}">
                <a16:creationId xmlns:a16="http://schemas.microsoft.com/office/drawing/2014/main" id="{622F8869-AC77-41F4-BD3F-96B8F6F5DC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6E3CAD-B4A8-458B-A577-2D6B5C91B9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9E1330-4686-49E3-A0A4-A4A3A28F48A8}" type="slidenum">
              <a:rPr lang="en-US" smtClean="0"/>
              <a:t>‹#›</a:t>
            </a:fld>
            <a:endParaRPr lang="en-US"/>
          </a:p>
        </p:txBody>
      </p:sp>
    </p:spTree>
    <p:extLst>
      <p:ext uri="{BB962C8B-B14F-4D97-AF65-F5344CB8AC3E}">
        <p14:creationId xmlns:p14="http://schemas.microsoft.com/office/powerpoint/2010/main" val="1776672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nytimes.com/2021/10/11/us/politics/trump-gifts.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nytimes.com/2021/10/11/arts/television/matt-amodio-jeopardy-streak-over.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nytimes.com/2021/10/12/health/aspirin-heart-attack-stroke.html"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nytimes.com/2021/10/12/us/politics/maryland-couple-submarine-secrets-court.html"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nytimes.com/2021/10/11/us/politics/democrats-biden-spending-bill.html" TargetMode="External"/><Relationship Id="rId2" Type="http://schemas.openxmlformats.org/officeDocument/2006/relationships/hyperlink" Target="https://www.nytimes.com/2021/10/05/business/biden-agenda-congress-democrats.html" TargetMode="Externa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hyperlink" Target="https://www.nytimes.com/2021/10/13/upshot/of-four-family-policies-in-democrats-bill-which-is-most-important.htm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nytimes.com/2021/10/11/world/middleeast/al-assad-syria.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linedrawing&#10;&#10;Description automatically generated">
            <a:extLst>
              <a:ext uri="{FF2B5EF4-FFF2-40B4-BE49-F238E27FC236}">
                <a16:creationId xmlns:a16="http://schemas.microsoft.com/office/drawing/2014/main" id="{8EA13269-CF64-4895-BE71-F3CF8F15EA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338" y="677674"/>
            <a:ext cx="10333368" cy="4891128"/>
          </a:xfrm>
          <a:prstGeom prst="rect">
            <a:avLst/>
          </a:prstGeom>
        </p:spPr>
      </p:pic>
      <p:sp>
        <p:nvSpPr>
          <p:cNvPr id="10" name="TextBox 9">
            <a:extLst>
              <a:ext uri="{FF2B5EF4-FFF2-40B4-BE49-F238E27FC236}">
                <a16:creationId xmlns:a16="http://schemas.microsoft.com/office/drawing/2014/main" id="{67A8B87F-A6B5-49E5-88B3-0324A51A0DA6}"/>
              </a:ext>
            </a:extLst>
          </p:cNvPr>
          <p:cNvSpPr txBox="1"/>
          <p:nvPr/>
        </p:nvSpPr>
        <p:spPr>
          <a:xfrm>
            <a:off x="974035" y="3816627"/>
            <a:ext cx="9687337" cy="2539157"/>
          </a:xfrm>
          <a:prstGeom prst="rect">
            <a:avLst/>
          </a:prstGeom>
          <a:noFill/>
        </p:spPr>
        <p:txBody>
          <a:bodyPr wrap="square">
            <a:spAutoFit/>
          </a:bodyPr>
          <a:lstStyle/>
          <a:p>
            <a:pPr marL="0" marR="0" lvl="0" indent="0" eaLnBrk="1" fontAlgn="base" hangingPunct="1">
              <a:lnSpc>
                <a:spcPct val="90000"/>
              </a:lnSpc>
              <a:spcAft>
                <a:spcPts val="600"/>
              </a:spcAft>
              <a:buClrTx/>
              <a:buSzTx/>
              <a:tabLst/>
            </a:pPr>
            <a:r>
              <a:rPr kumimoji="0" lang="en-US" altLang="en-US" sz="4000" b="1" i="0" u="none" strike="noStrike" cap="none" normalizeH="0" baseline="0" dirty="0">
                <a:ln>
                  <a:noFill/>
                </a:ln>
                <a:effectLst/>
                <a:latin typeface="+mj-lt"/>
                <a:ea typeface="+mj-ea"/>
                <a:cs typeface="+mj-cs"/>
              </a:rPr>
              <a:t>Advanced English Class</a:t>
            </a:r>
          </a:p>
          <a:p>
            <a:pPr marL="0" marR="0" lvl="0" indent="0" eaLnBrk="1" fontAlgn="base" hangingPunct="1">
              <a:lnSpc>
                <a:spcPct val="90000"/>
              </a:lnSpc>
              <a:spcAft>
                <a:spcPts val="600"/>
              </a:spcAft>
              <a:buClrTx/>
              <a:buSzTx/>
              <a:tabLst/>
            </a:pPr>
            <a:r>
              <a:rPr lang="en-US" altLang="en-US" sz="4000" b="1" dirty="0">
                <a:latin typeface="+mj-lt"/>
                <a:ea typeface="+mj-ea"/>
                <a:cs typeface="+mj-cs"/>
              </a:rPr>
              <a:t>October 16</a:t>
            </a:r>
            <a:r>
              <a:rPr kumimoji="0" lang="en-US" altLang="en-US" sz="4000" b="1" i="0" u="none" strike="noStrike" cap="none" normalizeH="0" baseline="0" dirty="0">
                <a:ln>
                  <a:noFill/>
                </a:ln>
                <a:effectLst/>
                <a:latin typeface="+mj-lt"/>
                <a:ea typeface="+mj-ea"/>
                <a:cs typeface="+mj-cs"/>
              </a:rPr>
              <a:t>, 2021</a:t>
            </a:r>
          </a:p>
          <a:p>
            <a:pPr marL="0" marR="0" lvl="0" indent="0" eaLnBrk="1" fontAlgn="base" hangingPunct="1">
              <a:lnSpc>
                <a:spcPct val="90000"/>
              </a:lnSpc>
              <a:spcAft>
                <a:spcPts val="600"/>
              </a:spcAft>
              <a:buClrTx/>
              <a:buSzTx/>
              <a:tabLst/>
            </a:pPr>
            <a:endParaRPr lang="en-US" altLang="en-US" sz="4000" b="1" dirty="0">
              <a:latin typeface="+mj-lt"/>
              <a:ea typeface="+mj-ea"/>
              <a:cs typeface="+mj-cs"/>
            </a:endParaRPr>
          </a:p>
          <a:p>
            <a:pPr marL="0" marR="0" lvl="0" indent="0" eaLnBrk="1" fontAlgn="base" hangingPunct="1">
              <a:lnSpc>
                <a:spcPct val="90000"/>
              </a:lnSpc>
              <a:spcAft>
                <a:spcPts val="600"/>
              </a:spcAft>
              <a:buClrTx/>
              <a:buSzTx/>
              <a:tabLst/>
            </a:pPr>
            <a:endParaRPr kumimoji="0" lang="en-US" altLang="en-US" sz="4000" b="1" i="0" u="none" strike="noStrike" cap="none" normalizeH="0" baseline="0" dirty="0">
              <a:ln>
                <a:noFill/>
              </a:ln>
              <a:effectLst/>
              <a:latin typeface="+mj-lt"/>
              <a:ea typeface="+mj-ea"/>
              <a:cs typeface="+mj-cs"/>
            </a:endParaRPr>
          </a:p>
        </p:txBody>
      </p:sp>
      <p:sp>
        <p:nvSpPr>
          <p:cNvPr id="11" name="TextBox 10">
            <a:extLst>
              <a:ext uri="{FF2B5EF4-FFF2-40B4-BE49-F238E27FC236}">
                <a16:creationId xmlns:a16="http://schemas.microsoft.com/office/drawing/2014/main" id="{3191F4E5-54D2-42C6-B7FF-DE5E9F79C503}"/>
              </a:ext>
            </a:extLst>
          </p:cNvPr>
          <p:cNvSpPr txBox="1"/>
          <p:nvPr/>
        </p:nvSpPr>
        <p:spPr>
          <a:xfrm>
            <a:off x="974035" y="5781676"/>
            <a:ext cx="6579290" cy="461665"/>
          </a:xfrm>
          <a:prstGeom prst="rect">
            <a:avLst/>
          </a:prstGeom>
          <a:noFill/>
        </p:spPr>
        <p:txBody>
          <a:bodyPr wrap="square" rtlCol="0">
            <a:spAutoFit/>
          </a:bodyPr>
          <a:lstStyle/>
          <a:p>
            <a:r>
              <a:rPr lang="en-US" sz="1200" dirty="0"/>
              <a:t>* Compiled by Sophie Zhang</a:t>
            </a:r>
          </a:p>
          <a:p>
            <a:r>
              <a:rPr lang="en-US" sz="1200" dirty="0"/>
              <a:t>* The materials included here are for English class practice only.  Please do not distribute.</a:t>
            </a:r>
          </a:p>
        </p:txBody>
      </p:sp>
    </p:spTree>
    <p:extLst>
      <p:ext uri="{BB962C8B-B14F-4D97-AF65-F5344CB8AC3E}">
        <p14:creationId xmlns:p14="http://schemas.microsoft.com/office/powerpoint/2010/main" val="234518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619A-4EDE-4720-A61D-E8828847ED81}"/>
              </a:ext>
            </a:extLst>
          </p:cNvPr>
          <p:cNvSpPr>
            <a:spLocks noGrp="1"/>
          </p:cNvSpPr>
          <p:nvPr>
            <p:ph type="title"/>
          </p:nvPr>
        </p:nvSpPr>
        <p:spPr>
          <a:xfrm>
            <a:off x="838200" y="543879"/>
            <a:ext cx="10515600" cy="2480310"/>
          </a:xfrm>
        </p:spPr>
        <p:txBody>
          <a:bodyPr>
            <a:normAutofit fontScale="90000"/>
          </a:bodyPr>
          <a:lstStyle/>
          <a:p>
            <a:r>
              <a:rPr lang="en-US" b="0" i="0" dirty="0">
                <a:solidFill>
                  <a:srgbClr val="333333"/>
                </a:solidFill>
                <a:effectLst/>
                <a:latin typeface="nyt-franklin"/>
              </a:rPr>
              <a:t>“</a:t>
            </a:r>
            <a:r>
              <a:rPr lang="en-US" b="0" i="0" dirty="0" err="1">
                <a:solidFill>
                  <a:srgbClr val="333333"/>
                </a:solidFill>
                <a:effectLst/>
                <a:latin typeface="nyt-franklin"/>
              </a:rPr>
              <a:t>Silverview</a:t>
            </a:r>
            <a:r>
              <a:rPr lang="en-US" b="0" i="0" dirty="0">
                <a:solidFill>
                  <a:srgbClr val="333333"/>
                </a:solidFill>
                <a:effectLst/>
                <a:latin typeface="nyt-franklin"/>
              </a:rPr>
              <a:t>” was released this week, the 26th and final novel from John Le </a:t>
            </a:r>
            <a:r>
              <a:rPr lang="en-US" b="0" i="0" dirty="0" err="1">
                <a:solidFill>
                  <a:srgbClr val="333333"/>
                </a:solidFill>
                <a:effectLst/>
                <a:latin typeface="nyt-franklin"/>
              </a:rPr>
              <a:t>Carre</a:t>
            </a:r>
            <a:r>
              <a:rPr lang="en-US" b="0" i="0" dirty="0">
                <a:solidFill>
                  <a:srgbClr val="333333"/>
                </a:solidFill>
                <a:effectLst/>
                <a:latin typeface="nyt-franklin"/>
              </a:rPr>
              <a:t> who died last year. </a:t>
            </a:r>
            <a:r>
              <a:rPr lang="en-US" b="0" i="0" dirty="0">
                <a:effectLst/>
                <a:latin typeface="nyt-franklin"/>
              </a:rPr>
              <a:t>The book features a young bookstore owner in an English seaside town, caught up in an investigation involving two cunning spymasters. </a:t>
            </a:r>
            <a:endParaRPr lang="en-US" dirty="0"/>
          </a:p>
        </p:txBody>
      </p:sp>
      <p:pic>
        <p:nvPicPr>
          <p:cNvPr id="3" name="Picture 2" descr=" ">
            <a:extLst>
              <a:ext uri="{FF2B5EF4-FFF2-40B4-BE49-F238E27FC236}">
                <a16:creationId xmlns:a16="http://schemas.microsoft.com/office/drawing/2014/main" id="{43B8DF26-645D-4191-A28B-3650F932A8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7172" y="3587114"/>
            <a:ext cx="4571048" cy="3047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179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4D3B5-BFD3-4133-B888-357F282F71B9}"/>
              </a:ext>
            </a:extLst>
          </p:cNvPr>
          <p:cNvSpPr>
            <a:spLocks noGrp="1"/>
          </p:cNvSpPr>
          <p:nvPr>
            <p:ph type="title"/>
          </p:nvPr>
        </p:nvSpPr>
        <p:spPr>
          <a:xfrm>
            <a:off x="933450" y="1498600"/>
            <a:ext cx="10515600" cy="1325563"/>
          </a:xfrm>
        </p:spPr>
        <p:txBody>
          <a:bodyPr>
            <a:normAutofit fontScale="90000"/>
          </a:bodyPr>
          <a:lstStyle/>
          <a:p>
            <a:r>
              <a:rPr lang="en-US" b="0" i="0" dirty="0">
                <a:solidFill>
                  <a:srgbClr val="333333"/>
                </a:solidFill>
                <a:effectLst/>
                <a:latin typeface="nyt-franklin"/>
              </a:rPr>
              <a:t>Donald Trump was gifted three robes made with white tiger and cheetah fur from the Saudi royal family in 2017. This week it was reveal that t</a:t>
            </a:r>
            <a:r>
              <a:rPr lang="en-US" b="0" i="0" dirty="0">
                <a:effectLst/>
                <a:latin typeface="nyt-franklin"/>
              </a:rPr>
              <a:t>he furs were fake. They were one example of how gift exchanges between the U.S. and other countries devolved into </a:t>
            </a:r>
            <a:r>
              <a:rPr lang="en-US" b="0" i="0" strike="noStrike" dirty="0">
                <a:effectLst/>
                <a:latin typeface="nyt-franklin"/>
                <a:hlinkClick r:id="rId2">
                  <a:extLst>
                    <a:ext uri="{A12FA001-AC4F-418D-AE19-62706E023703}">
                      <ahyp:hlinkClr xmlns:ahyp="http://schemas.microsoft.com/office/drawing/2018/hyperlinkcolor" val="tx"/>
                    </a:ext>
                  </a:extLst>
                </a:hlinkClick>
              </a:rPr>
              <a:t>sometimes risible shambles during the Trump administration</a:t>
            </a:r>
            <a:r>
              <a:rPr lang="en-US" b="0" i="0" dirty="0">
                <a:effectLst/>
                <a:latin typeface="nyt-franklin"/>
              </a:rPr>
              <a:t>.</a:t>
            </a:r>
            <a:br>
              <a:rPr lang="en-US" dirty="0"/>
            </a:br>
            <a:endParaRPr lang="en-US" dirty="0"/>
          </a:p>
        </p:txBody>
      </p:sp>
      <p:pic>
        <p:nvPicPr>
          <p:cNvPr id="10242" name="Picture 2" descr="Saudi Royal Family Gave Trump Fake Tiger-and-Cheetah-Fur Robes: Report">
            <a:extLst>
              <a:ext uri="{FF2B5EF4-FFF2-40B4-BE49-F238E27FC236}">
                <a16:creationId xmlns:a16="http://schemas.microsoft.com/office/drawing/2014/main" id="{6878CEE5-8F60-4361-BCE3-77FD50D738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032" y="3970184"/>
            <a:ext cx="3803968" cy="274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813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113B85-345F-4F03-BE19-88E9FCA540A1}"/>
              </a:ext>
            </a:extLst>
          </p:cNvPr>
          <p:cNvSpPr>
            <a:spLocks noGrp="1"/>
          </p:cNvSpPr>
          <p:nvPr>
            <p:ph idx="1"/>
          </p:nvPr>
        </p:nvSpPr>
        <p:spPr>
          <a:xfrm>
            <a:off x="838200" y="352425"/>
            <a:ext cx="10515600" cy="6229350"/>
          </a:xfrm>
        </p:spPr>
        <p:txBody>
          <a:bodyPr>
            <a:normAutofit/>
          </a:bodyPr>
          <a:lstStyle/>
          <a:p>
            <a:pPr marL="0" indent="0">
              <a:buNone/>
            </a:pPr>
            <a:r>
              <a:rPr lang="en-US" b="0" i="0" dirty="0">
                <a:solidFill>
                  <a:srgbClr val="333333"/>
                </a:solidFill>
                <a:effectLst/>
                <a:latin typeface="nyt-franklin"/>
              </a:rPr>
              <a:t>The second-longest winning streak in “Jeopardy!” history ended after 38 wins. The contestant was </a:t>
            </a:r>
            <a:r>
              <a:rPr lang="en-US" b="0" i="0" dirty="0">
                <a:effectLst/>
                <a:latin typeface="nyt-franklin"/>
              </a:rPr>
              <a:t>Matt </a:t>
            </a:r>
            <a:r>
              <a:rPr lang="en-US" b="0" i="0" dirty="0" err="1">
                <a:effectLst/>
                <a:latin typeface="nyt-franklin"/>
              </a:rPr>
              <a:t>Amodio</a:t>
            </a:r>
            <a:r>
              <a:rPr lang="en-US" b="0" i="0" dirty="0">
                <a:effectLst/>
                <a:latin typeface="nyt-franklin"/>
              </a:rPr>
              <a:t>, a Yale graduate student in Computer Science.  His 39th appearance and </a:t>
            </a:r>
            <a:r>
              <a:rPr lang="en-US" b="0" i="0" u="none" strike="noStrike" dirty="0">
                <a:effectLst/>
                <a:latin typeface="nyt-franklin"/>
                <a:hlinkClick r:id="rId2">
                  <a:extLst>
                    <a:ext uri="{A12FA001-AC4F-418D-AE19-62706E023703}">
                      <ahyp:hlinkClr xmlns:ahyp="http://schemas.microsoft.com/office/drawing/2018/hyperlinkcolor" val="tx"/>
                    </a:ext>
                  </a:extLst>
                </a:hlinkClick>
              </a:rPr>
              <a:t>first loss aired this week</a:t>
            </a:r>
            <a:r>
              <a:rPr lang="en-US" b="0" i="0" dirty="0">
                <a:effectLst/>
                <a:latin typeface="nyt-franklin"/>
              </a:rPr>
              <a:t>. He earned $1.5 million in prize money, the third most regular-season winnings in the show’s history</a:t>
            </a:r>
            <a:endParaRPr lang="en-US" dirty="0"/>
          </a:p>
        </p:txBody>
      </p:sp>
      <p:pic>
        <p:nvPicPr>
          <p:cNvPr id="11266" name="Picture 2" descr="Jeopardy!' Champion Matt Amodio On The Speculation He Lost On Purpose">
            <a:extLst>
              <a:ext uri="{FF2B5EF4-FFF2-40B4-BE49-F238E27FC236}">
                <a16:creationId xmlns:a16="http://schemas.microsoft.com/office/drawing/2014/main" id="{7FE103CD-B53A-4D72-A126-99F578DDB4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993" y="2867660"/>
            <a:ext cx="7389127" cy="3382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807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74D3A-7DF7-47C9-B0A5-69870BE11D00}"/>
              </a:ext>
            </a:extLst>
          </p:cNvPr>
          <p:cNvSpPr>
            <a:spLocks noGrp="1"/>
          </p:cNvSpPr>
          <p:nvPr>
            <p:ph idx="1"/>
          </p:nvPr>
        </p:nvSpPr>
        <p:spPr>
          <a:xfrm>
            <a:off x="838200" y="133349"/>
            <a:ext cx="10515600" cy="6619875"/>
          </a:xfrm>
        </p:spPr>
        <p:txBody>
          <a:bodyPr>
            <a:noAutofit/>
          </a:bodyPr>
          <a:lstStyle/>
          <a:p>
            <a:pPr marL="0" indent="0" algn="ctr">
              <a:buNone/>
            </a:pPr>
            <a:r>
              <a:rPr lang="en-US" sz="2000" b="1" i="0" dirty="0">
                <a:solidFill>
                  <a:srgbClr val="7B0C00"/>
                </a:solidFill>
                <a:effectLst/>
                <a:latin typeface="Optima-Regular"/>
              </a:rPr>
              <a:t>Quotes on Friendship</a:t>
            </a:r>
            <a:endParaRPr lang="zh-CN" altLang="en-US" sz="2000" b="1" i="0" dirty="0">
              <a:solidFill>
                <a:srgbClr val="7B0C00"/>
              </a:solidFill>
              <a:effectLst/>
              <a:latin typeface="Optima-Regular"/>
            </a:endParaRPr>
          </a:p>
          <a:p>
            <a:pPr algn="l">
              <a:buFont typeface="Arial" panose="020B0604020202020204" pitchFamily="34" charset="0"/>
              <a:buChar char="•"/>
            </a:pPr>
            <a:r>
              <a:rPr lang="en-US" sz="1600" b="1" i="0" dirty="0">
                <a:effectLst/>
                <a:latin typeface="Roboto" panose="02000000000000000000" pitchFamily="2" charset="0"/>
              </a:rPr>
              <a:t>Sometimes, being with your best friend, is all the therapy you need. -Unknown</a:t>
            </a:r>
          </a:p>
          <a:p>
            <a:pPr algn="l">
              <a:buFont typeface="Arial" panose="020B0604020202020204" pitchFamily="34" charset="0"/>
              <a:buChar char="•"/>
            </a:pPr>
            <a:r>
              <a:rPr lang="en-US" sz="1600" b="1" i="0" dirty="0">
                <a:effectLst/>
                <a:latin typeface="Roboto" panose="02000000000000000000" pitchFamily="2" charset="0"/>
              </a:rPr>
              <a:t>Keep the ones that heard you when you never said a word. -Unknown</a:t>
            </a:r>
          </a:p>
          <a:p>
            <a:pPr algn="l">
              <a:buFont typeface="Arial" panose="020B0604020202020204" pitchFamily="34" charset="0"/>
              <a:buChar char="•"/>
            </a:pPr>
            <a:r>
              <a:rPr lang="en-US" sz="1600" b="1" i="0" dirty="0">
                <a:effectLst/>
                <a:latin typeface="Roboto" panose="02000000000000000000" pitchFamily="2" charset="0"/>
              </a:rPr>
              <a:t>I would rather walk with a friend in the dark, than alone in the light. -Helen Keller</a:t>
            </a:r>
          </a:p>
          <a:p>
            <a:pPr algn="l">
              <a:buFont typeface="Arial" panose="020B0604020202020204" pitchFamily="34" charset="0"/>
              <a:buChar char="•"/>
            </a:pPr>
            <a:r>
              <a:rPr lang="en-US" sz="1600" b="1" i="0" dirty="0">
                <a:effectLst/>
                <a:latin typeface="Roboto" panose="02000000000000000000" pitchFamily="2" charset="0"/>
              </a:rPr>
              <a:t>A true friend accepts who you are, but also helps you become who you should be. -Unknown</a:t>
            </a:r>
          </a:p>
          <a:p>
            <a:pPr algn="l">
              <a:buFont typeface="Arial" panose="020B0604020202020204" pitchFamily="34" charset="0"/>
              <a:buChar char="•"/>
            </a:pPr>
            <a:r>
              <a:rPr lang="en-US" sz="1600" b="1" i="0" dirty="0">
                <a:effectLst/>
                <a:latin typeface="Roboto" panose="02000000000000000000" pitchFamily="2" charset="0"/>
              </a:rPr>
              <a:t>A friend knows the song in my heart and sings it to me when my memory fails. -Donna Roberts</a:t>
            </a:r>
          </a:p>
          <a:p>
            <a:pPr algn="l">
              <a:buFont typeface="Arial" panose="020B0604020202020204" pitchFamily="34" charset="0"/>
              <a:buChar char="•"/>
            </a:pPr>
            <a:r>
              <a:rPr lang="en-US" sz="1600" b="1" i="0" dirty="0">
                <a:effectLst/>
                <a:latin typeface="Roboto" panose="02000000000000000000" pitchFamily="2" charset="0"/>
              </a:rPr>
              <a:t>Sometimes you meet a person and you just click—you’re comfortable with them, like you’ve known them your whole life, and you don’t have to pretend to be anyone or anything. -Unknown</a:t>
            </a:r>
          </a:p>
          <a:p>
            <a:pPr algn="l">
              <a:buFont typeface="Arial" panose="020B0604020202020204" pitchFamily="34" charset="0"/>
              <a:buChar char="•"/>
            </a:pPr>
            <a:r>
              <a:rPr lang="en-US" sz="1600" b="1" i="0" dirty="0">
                <a:effectLst/>
                <a:latin typeface="Roboto" panose="02000000000000000000" pitchFamily="2" charset="0"/>
              </a:rPr>
              <a:t>Because of you, I laugh a little harder, cry a little less, and smile a lot more. –Unknow</a:t>
            </a:r>
          </a:p>
          <a:p>
            <a:pPr algn="l">
              <a:buFont typeface="Arial" panose="020B0604020202020204" pitchFamily="34" charset="0"/>
              <a:buChar char="•"/>
            </a:pPr>
            <a:r>
              <a:rPr lang="en-US" sz="1600" b="1" i="0" dirty="0">
                <a:effectLst/>
                <a:latin typeface="Roboto" panose="02000000000000000000" pitchFamily="2" charset="0"/>
              </a:rPr>
              <a:t>That’s when I realized what a true friend was. Someone who would always love you—the imperfect you, the confused you, the wrong you—because that is what people are supposed to do. -Unknown</a:t>
            </a:r>
          </a:p>
          <a:p>
            <a:pPr algn="l">
              <a:buFont typeface="Arial" panose="020B0604020202020204" pitchFamily="34" charset="0"/>
              <a:buChar char="•"/>
            </a:pPr>
            <a:r>
              <a:rPr lang="en-US" sz="1600" b="1" i="0" dirty="0">
                <a:effectLst/>
                <a:latin typeface="Roboto" panose="02000000000000000000" pitchFamily="2" charset="0"/>
              </a:rPr>
              <a:t>What draws people to be friends is that they see the same truth. They share it. -C.S. Lewis</a:t>
            </a:r>
          </a:p>
          <a:p>
            <a:pPr algn="l">
              <a:buFont typeface="Arial" panose="020B0604020202020204" pitchFamily="34" charset="0"/>
              <a:buChar char="•"/>
            </a:pPr>
            <a:r>
              <a:rPr lang="en-US" sz="1600" b="1" i="0" dirty="0">
                <a:effectLst/>
                <a:latin typeface="Roboto" panose="02000000000000000000" pitchFamily="2" charset="0"/>
              </a:rPr>
              <a:t>True friends are like diamonds—bright, beautiful, valuable, and always in style. -Nicole Richie</a:t>
            </a:r>
          </a:p>
          <a:p>
            <a:pPr algn="l">
              <a:buFont typeface="Arial" panose="020B0604020202020204" pitchFamily="34" charset="0"/>
              <a:buChar char="•"/>
            </a:pPr>
            <a:r>
              <a:rPr lang="en-US" sz="1600" b="1" i="0" dirty="0">
                <a:effectLst/>
                <a:latin typeface="Roboto" panose="02000000000000000000" pitchFamily="2" charset="0"/>
              </a:rPr>
              <a:t>A good friend knows all your stories. A best friend helped you create them. -Unknown</a:t>
            </a:r>
          </a:p>
          <a:p>
            <a:pPr algn="l">
              <a:buFont typeface="Arial" panose="020B0604020202020204" pitchFamily="34" charset="0"/>
              <a:buChar char="•"/>
            </a:pPr>
            <a:r>
              <a:rPr lang="en-US" sz="1600" b="1" i="0" dirty="0">
                <a:effectLst/>
                <a:latin typeface="Roboto" panose="02000000000000000000" pitchFamily="2" charset="0"/>
              </a:rPr>
              <a:t>A friend is someone who makes it easy to believe in yourself. -Heidi Wills</a:t>
            </a:r>
          </a:p>
          <a:p>
            <a:pPr algn="l">
              <a:buFont typeface="Arial" panose="020B0604020202020204" pitchFamily="34" charset="0"/>
              <a:buChar char="•"/>
            </a:pPr>
            <a:r>
              <a:rPr lang="en-US" sz="1600" b="1" i="0" dirty="0">
                <a:effectLst/>
                <a:latin typeface="Roboto" panose="02000000000000000000" pitchFamily="2" charset="0"/>
              </a:rPr>
              <a:t>There’s nothing better than a friend, unless it is a friend with chocolate. -Unknown</a:t>
            </a:r>
          </a:p>
          <a:p>
            <a:pPr algn="l">
              <a:buFont typeface="Arial" panose="020B0604020202020204" pitchFamily="34" charset="0"/>
              <a:buChar char="•"/>
            </a:pPr>
            <a:r>
              <a:rPr lang="en-US" sz="1600" b="1" i="0" dirty="0">
                <a:effectLst/>
                <a:latin typeface="Roboto" panose="02000000000000000000" pitchFamily="2" charset="0"/>
              </a:rPr>
              <a:t>Rare as is true love, true friendship is rarer. -Jean de La Fontaine</a:t>
            </a:r>
          </a:p>
          <a:p>
            <a:pPr algn="l">
              <a:buFont typeface="Arial" panose="020B0604020202020204" pitchFamily="34" charset="0"/>
              <a:buChar char="•"/>
            </a:pPr>
            <a:r>
              <a:rPr lang="en-US" sz="1600" b="1" i="0" dirty="0">
                <a:effectLst/>
                <a:latin typeface="Roboto" panose="02000000000000000000" pitchFamily="2" charset="0"/>
              </a:rPr>
              <a:t>Some people arrive and make such a beautiful impact on your life, you can barely remember what life was like without them. -Anna Taylor</a:t>
            </a:r>
          </a:p>
          <a:p>
            <a:pPr algn="l">
              <a:buFont typeface="Arial" panose="020B0604020202020204" pitchFamily="34" charset="0"/>
              <a:buChar char="•"/>
            </a:pPr>
            <a:endParaRPr lang="en-US" sz="1100" b="0" i="0" dirty="0">
              <a:solidFill>
                <a:srgbClr val="757575"/>
              </a:solidFill>
              <a:effectLst/>
              <a:latin typeface="Roboto" panose="02000000000000000000" pitchFamily="2" charset="0"/>
            </a:endParaRPr>
          </a:p>
        </p:txBody>
      </p:sp>
    </p:spTree>
    <p:extLst>
      <p:ext uri="{BB962C8B-B14F-4D97-AF65-F5344CB8AC3E}">
        <p14:creationId xmlns:p14="http://schemas.microsoft.com/office/powerpoint/2010/main" val="1840763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D310-352E-4EF3-A417-D4349DC6DA5E}"/>
              </a:ext>
            </a:extLst>
          </p:cNvPr>
          <p:cNvSpPr>
            <a:spLocks noGrp="1"/>
          </p:cNvSpPr>
          <p:nvPr>
            <p:ph type="title"/>
          </p:nvPr>
        </p:nvSpPr>
        <p:spPr>
          <a:xfrm>
            <a:off x="838200" y="365125"/>
            <a:ext cx="10515600" cy="4835525"/>
          </a:xfrm>
        </p:spPr>
        <p:txBody>
          <a:bodyPr>
            <a:normAutofit/>
          </a:bodyPr>
          <a:lstStyle/>
          <a:p>
            <a:r>
              <a:rPr lang="en-US" sz="2800" dirty="0"/>
              <a:t>Source:</a:t>
            </a:r>
            <a:br>
              <a:rPr lang="en-US" dirty="0"/>
            </a:br>
            <a:r>
              <a:rPr lang="en-US" sz="2400" dirty="0"/>
              <a:t>CNN Weekly News</a:t>
            </a:r>
            <a:br>
              <a:rPr lang="en-US" sz="2400" dirty="0"/>
            </a:br>
            <a:r>
              <a:rPr lang="en-US" sz="2400" dirty="0"/>
              <a:t>https://mp.weixin.qq.com/s/hd_61QsptiSyKL020iHh4g</a:t>
            </a:r>
            <a:br>
              <a:rPr lang="en-US" sz="2400" dirty="0"/>
            </a:br>
            <a:endParaRPr lang="en-US" sz="2400" dirty="0"/>
          </a:p>
        </p:txBody>
      </p:sp>
    </p:spTree>
    <p:extLst>
      <p:ext uri="{BB962C8B-B14F-4D97-AF65-F5344CB8AC3E}">
        <p14:creationId xmlns:p14="http://schemas.microsoft.com/office/powerpoint/2010/main" val="1274387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43890162-AAC3-4C0F-8335-6D20206D6D1F}"/>
              </a:ext>
            </a:extLst>
          </p:cNvPr>
          <p:cNvSpPr>
            <a:spLocks noChangeArrowheads="1"/>
          </p:cNvSpPr>
          <p:nvPr/>
        </p:nvSpPr>
        <p:spPr bwMode="auto">
          <a:xfrm>
            <a:off x="657640" y="1130833"/>
            <a:ext cx="1033421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a:r>
              <a:rPr lang="en-US" sz="2800" b="0" i="0" dirty="0">
                <a:solidFill>
                  <a:srgbClr val="333333"/>
                </a:solidFill>
                <a:effectLst/>
                <a:latin typeface="nyt-franklin"/>
              </a:rPr>
              <a:t>Jon Gruden, a former football coach, resigned this week after emails surfaced in which he made homophobic, racist and misogynistic remarks. </a:t>
            </a:r>
            <a:r>
              <a:rPr lang="en-US" sz="2800" dirty="0">
                <a:solidFill>
                  <a:srgbClr val="333333"/>
                </a:solidFill>
                <a:latin typeface="nyt-franklin"/>
              </a:rPr>
              <a:t> He departed from the </a:t>
            </a:r>
            <a:r>
              <a:rPr lang="en-US" sz="2800" b="0" i="0" dirty="0">
                <a:solidFill>
                  <a:srgbClr val="333333"/>
                </a:solidFill>
                <a:effectLst/>
                <a:latin typeface="nyt-franklin"/>
              </a:rPr>
              <a:t>N.F.L. franchise </a:t>
            </a:r>
            <a:r>
              <a:rPr lang="en-US" sz="2800" b="0" i="0" dirty="0">
                <a:solidFill>
                  <a:srgbClr val="777777"/>
                </a:solidFill>
                <a:effectLst/>
                <a:latin typeface="nyt-franklin"/>
              </a:rPr>
              <a:t>Las Vegas Raiders.</a:t>
            </a:r>
            <a:endParaRPr lang="en-US" sz="2800" b="0" i="0" dirty="0">
              <a:solidFill>
                <a:srgbClr val="4D4D4D"/>
              </a:solidFill>
              <a:effectLst/>
              <a:latin typeface="CNN"/>
            </a:endParaRPr>
          </a:p>
        </p:txBody>
      </p:sp>
      <p:pic>
        <p:nvPicPr>
          <p:cNvPr id="1028" name="Picture 4" descr=" ">
            <a:extLst>
              <a:ext uri="{FF2B5EF4-FFF2-40B4-BE49-F238E27FC236}">
                <a16:creationId xmlns:a16="http://schemas.microsoft.com/office/drawing/2014/main" id="{4B4DA95F-DCFD-4148-ADBA-C6885F9BA8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26" y="2609851"/>
            <a:ext cx="4248150" cy="424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052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A091F1-FF9F-4145-93DB-2629E0BFBE13}"/>
              </a:ext>
            </a:extLst>
          </p:cNvPr>
          <p:cNvSpPr txBox="1"/>
          <p:nvPr/>
        </p:nvSpPr>
        <p:spPr>
          <a:xfrm>
            <a:off x="838200" y="485776"/>
            <a:ext cx="10515600" cy="1815882"/>
          </a:xfrm>
          <a:prstGeom prst="rect">
            <a:avLst/>
          </a:prstGeom>
          <a:noFill/>
        </p:spPr>
        <p:txBody>
          <a:bodyPr wrap="square">
            <a:spAutoFit/>
          </a:bodyPr>
          <a:lstStyle/>
          <a:p>
            <a:pPr algn="l"/>
            <a:r>
              <a:rPr lang="en-US" sz="2800" b="0" i="0" dirty="0">
                <a:solidFill>
                  <a:srgbClr val="333333"/>
                </a:solidFill>
                <a:effectLst/>
                <a:latin typeface="nyt-franklin"/>
              </a:rPr>
              <a:t>A U.S. panel said this week that doctors should no longer routinely prescribe Aspirin as a preventive measure.</a:t>
            </a:r>
            <a:r>
              <a:rPr lang="en-US" sz="2800" b="0" i="0" dirty="0">
                <a:solidFill>
                  <a:srgbClr val="777777"/>
                </a:solidFill>
                <a:effectLst/>
                <a:latin typeface="nyt-franklin"/>
              </a:rPr>
              <a:t> A U.S. panel of experts said that </a:t>
            </a:r>
            <a:r>
              <a:rPr lang="en-US" sz="2800" b="0" i="0" u="none" strike="noStrike" dirty="0">
                <a:solidFill>
                  <a:srgbClr val="326891"/>
                </a:solidFill>
                <a:effectLst/>
                <a:latin typeface="nyt-franklin"/>
                <a:hlinkClick r:id="rId2"/>
              </a:rPr>
              <a:t>adults at high risk for cardiovascular disease might face serious side effects</a:t>
            </a:r>
            <a:r>
              <a:rPr lang="en-US" sz="2800" b="0" i="0" dirty="0">
                <a:solidFill>
                  <a:srgbClr val="777777"/>
                </a:solidFill>
                <a:effectLst/>
                <a:latin typeface="nyt-franklin"/>
              </a:rPr>
              <a:t> if they started a daily regimen of low-dose aspirin.</a:t>
            </a:r>
            <a:endParaRPr lang="en-US" sz="2800" b="0" i="0" dirty="0">
              <a:solidFill>
                <a:srgbClr val="4D4D4D"/>
              </a:solidFill>
              <a:effectLst/>
              <a:latin typeface="CNN"/>
            </a:endParaRPr>
          </a:p>
        </p:txBody>
      </p:sp>
      <p:pic>
        <p:nvPicPr>
          <p:cNvPr id="2050" name="Picture 2" descr="Amazon.com: HealthA2Z Aspirin 325mg, 300 Count, Uncoated,Compare to Bayer®  Active Ingredients : Health &amp;amp; Household">
            <a:extLst>
              <a:ext uri="{FF2B5EF4-FFF2-40B4-BE49-F238E27FC236}">
                <a16:creationId xmlns:a16="http://schemas.microsoft.com/office/drawing/2014/main" id="{4295B98F-2219-4B69-A7DD-5FB2D6D9F4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2593402"/>
            <a:ext cx="2408238" cy="3925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714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47E9AD-1FCB-4DED-B1B3-0F30E2D23BA4}"/>
              </a:ext>
            </a:extLst>
          </p:cNvPr>
          <p:cNvSpPr txBox="1"/>
          <p:nvPr/>
        </p:nvSpPr>
        <p:spPr>
          <a:xfrm>
            <a:off x="1676399" y="428626"/>
            <a:ext cx="7591425" cy="2308324"/>
          </a:xfrm>
          <a:prstGeom prst="rect">
            <a:avLst/>
          </a:prstGeom>
          <a:noFill/>
        </p:spPr>
        <p:txBody>
          <a:bodyPr wrap="square">
            <a:spAutoFit/>
          </a:bodyPr>
          <a:lstStyle/>
          <a:p>
            <a:r>
              <a:rPr lang="en-US" sz="2400" b="0" i="0" dirty="0">
                <a:solidFill>
                  <a:srgbClr val="4D4D4D"/>
                </a:solidFill>
                <a:effectLst/>
                <a:latin typeface="CNN"/>
              </a:rPr>
              <a:t> </a:t>
            </a:r>
            <a:r>
              <a:rPr lang="en-US" sz="2400" b="0" i="0" dirty="0">
                <a:solidFill>
                  <a:srgbClr val="333333"/>
                </a:solidFill>
                <a:effectLst/>
                <a:latin typeface="nyt-franklin"/>
              </a:rPr>
              <a:t>According to data from England and the Seattle area, unvaccinated people 65 or older are at higher risk of being hospitalized with Covid symptoms.</a:t>
            </a:r>
            <a:r>
              <a:rPr lang="en-US" sz="2400" b="0" i="0" dirty="0">
                <a:solidFill>
                  <a:srgbClr val="777777"/>
                </a:solidFill>
                <a:effectLst/>
                <a:latin typeface="nyt-franklin"/>
              </a:rPr>
              <a:t> </a:t>
            </a:r>
            <a:r>
              <a:rPr lang="en-US" sz="2400" i="0" dirty="0">
                <a:effectLst/>
                <a:latin typeface="nyt-franklin"/>
              </a:rPr>
              <a:t>A vaccinated 65-year-old is more at risk of serious Covid illness than an unvaccinated young child, according to data from the Seattle area and from England.</a:t>
            </a:r>
            <a:endParaRPr lang="en-US" sz="2400" i="0" dirty="0">
              <a:effectLst/>
              <a:latin typeface="CNN"/>
            </a:endParaRPr>
          </a:p>
        </p:txBody>
      </p:sp>
      <p:pic>
        <p:nvPicPr>
          <p:cNvPr id="2" name="Picture 2" descr=" ">
            <a:extLst>
              <a:ext uri="{FF2B5EF4-FFF2-40B4-BE49-F238E27FC236}">
                <a16:creationId xmlns:a16="http://schemas.microsoft.com/office/drawing/2014/main" id="{E4729552-FFB4-450E-BB3A-7C36BB5290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423" y="2945354"/>
            <a:ext cx="5667375" cy="3484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546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BC8F22-14D9-4BB3-ADE5-249A5E621830}"/>
              </a:ext>
            </a:extLst>
          </p:cNvPr>
          <p:cNvSpPr txBox="1"/>
          <p:nvPr/>
        </p:nvSpPr>
        <p:spPr>
          <a:xfrm>
            <a:off x="1704974" y="571410"/>
            <a:ext cx="8562975" cy="1938992"/>
          </a:xfrm>
          <a:prstGeom prst="rect">
            <a:avLst/>
          </a:prstGeom>
          <a:noFill/>
        </p:spPr>
        <p:txBody>
          <a:bodyPr wrap="square">
            <a:spAutoFit/>
          </a:bodyPr>
          <a:lstStyle/>
          <a:p>
            <a:pPr algn="l" fontAlgn="base"/>
            <a:r>
              <a:rPr lang="en-US" sz="2400" b="0" i="0" dirty="0">
                <a:solidFill>
                  <a:srgbClr val="333333"/>
                </a:solidFill>
                <a:effectLst/>
                <a:latin typeface="nyt-franklin"/>
              </a:rPr>
              <a:t>The F.B.I. arrested a Maryland couple accused of trying to sell U.S. secrets about nuclear powered submarine </a:t>
            </a:r>
            <a:r>
              <a:rPr lang="en-US" sz="2400" b="0" i="0" dirty="0">
                <a:effectLst/>
                <a:latin typeface="nyt-imperial"/>
              </a:rPr>
              <a:t>technology to a foreign country. They appeared in court on Tuesday and could </a:t>
            </a:r>
            <a:r>
              <a:rPr lang="en-US" sz="2400" b="0" i="0" u="none" strike="noStrike" dirty="0">
                <a:effectLst/>
                <a:latin typeface="nyt-imperial"/>
                <a:hlinkClick r:id="rId2">
                  <a:extLst>
                    <a:ext uri="{A12FA001-AC4F-418D-AE19-62706E023703}">
                      <ahyp:hlinkClr xmlns:ahyp="http://schemas.microsoft.com/office/drawing/2018/hyperlinkcolor" val="tx"/>
                    </a:ext>
                  </a:extLst>
                </a:hlinkClick>
              </a:rPr>
              <a:t>face life in prison</a:t>
            </a:r>
            <a:r>
              <a:rPr lang="en-US" sz="2400" b="0" i="0" dirty="0">
                <a:effectLst/>
                <a:latin typeface="nyt-imperial"/>
              </a:rPr>
              <a:t>.</a:t>
            </a:r>
          </a:p>
          <a:p>
            <a:pPr algn="l"/>
            <a:endParaRPr lang="en-US" sz="2400" b="0" i="0" dirty="0">
              <a:solidFill>
                <a:srgbClr val="4D4D4D"/>
              </a:solidFill>
              <a:effectLst/>
              <a:latin typeface="CNN"/>
            </a:endParaRPr>
          </a:p>
        </p:txBody>
      </p:sp>
      <p:pic>
        <p:nvPicPr>
          <p:cNvPr id="4098" name="Picture 2" descr="Maryland couple in submarine spy case to remain in custody - Washington  Times">
            <a:extLst>
              <a:ext uri="{FF2B5EF4-FFF2-40B4-BE49-F238E27FC236}">
                <a16:creationId xmlns:a16="http://schemas.microsoft.com/office/drawing/2014/main" id="{64A75853-159F-40EF-B59C-12298FDB8C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2247" y="2081867"/>
            <a:ext cx="6900626" cy="447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597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217223-E13A-44D1-ADA4-93FFE481BC8A}"/>
              </a:ext>
            </a:extLst>
          </p:cNvPr>
          <p:cNvSpPr txBox="1"/>
          <p:nvPr/>
        </p:nvSpPr>
        <p:spPr>
          <a:xfrm>
            <a:off x="1447800" y="238125"/>
            <a:ext cx="9648825" cy="1569660"/>
          </a:xfrm>
          <a:prstGeom prst="rect">
            <a:avLst/>
          </a:prstGeom>
          <a:noFill/>
        </p:spPr>
        <p:txBody>
          <a:bodyPr wrap="square">
            <a:spAutoFit/>
          </a:bodyPr>
          <a:lstStyle/>
          <a:p>
            <a:pPr algn="l"/>
            <a:r>
              <a:rPr lang="en-US" sz="2400" b="0" i="0" dirty="0">
                <a:effectLst/>
                <a:latin typeface="CNN"/>
              </a:rPr>
              <a:t>Nearly 80,000 shipping containers are jamming the port of Savannah in Georgia as the supply chain crisis continues.</a:t>
            </a:r>
            <a:r>
              <a:rPr lang="en-US" sz="2400" b="0" i="0" dirty="0">
                <a:solidFill>
                  <a:srgbClr val="777777"/>
                </a:solidFill>
                <a:effectLst/>
                <a:latin typeface="nyt-franklin"/>
              </a:rPr>
              <a:t> </a:t>
            </a:r>
            <a:r>
              <a:rPr lang="en-US" sz="2400" b="0" i="0" dirty="0">
                <a:effectLst/>
                <a:latin typeface="nyt-franklin"/>
              </a:rPr>
              <a:t>The Port of Savannah is the third-largest container port in the United States, and it is running out of room.</a:t>
            </a:r>
            <a:endParaRPr lang="en-US" sz="2400" b="0" i="0" dirty="0">
              <a:effectLst/>
              <a:latin typeface="CNN"/>
            </a:endParaRPr>
          </a:p>
        </p:txBody>
      </p:sp>
      <p:pic>
        <p:nvPicPr>
          <p:cNvPr id="5124" name="Picture 4" descr="What the Shipping Crisis Looks Like at a U.S. Port - The New York Times">
            <a:extLst>
              <a:ext uri="{FF2B5EF4-FFF2-40B4-BE49-F238E27FC236}">
                <a16:creationId xmlns:a16="http://schemas.microsoft.com/office/drawing/2014/main" id="{C41C9874-8663-4011-8282-F99E9C6D50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8563" y="1895475"/>
            <a:ext cx="6534873" cy="4276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612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5ED0471-688D-4AB1-BE44-EBD7BACC5173}"/>
              </a:ext>
            </a:extLst>
          </p:cNvPr>
          <p:cNvSpPr txBox="1"/>
          <p:nvPr/>
        </p:nvSpPr>
        <p:spPr>
          <a:xfrm>
            <a:off x="1933575" y="323850"/>
            <a:ext cx="8763000" cy="3416320"/>
          </a:xfrm>
          <a:prstGeom prst="rect">
            <a:avLst/>
          </a:prstGeom>
          <a:noFill/>
        </p:spPr>
        <p:txBody>
          <a:bodyPr wrap="square">
            <a:spAutoFit/>
          </a:bodyPr>
          <a:lstStyle/>
          <a:p>
            <a:pPr algn="l" fontAlgn="base"/>
            <a:r>
              <a:rPr lang="en-US" sz="2400" dirty="0">
                <a:solidFill>
                  <a:srgbClr val="333333"/>
                </a:solidFill>
                <a:latin typeface="nyt-franklin"/>
              </a:rPr>
              <a:t>C</a:t>
            </a:r>
            <a:r>
              <a:rPr lang="en-US" sz="2400" b="0" i="0" dirty="0">
                <a:solidFill>
                  <a:srgbClr val="333333"/>
                </a:solidFill>
                <a:effectLst/>
                <a:latin typeface="nyt-franklin"/>
              </a:rPr>
              <a:t>ongressional Democrats are considering paring back — or dropping entirely — from President Biden’s spending bill: funding for home health care, paid family leave, subsidies for child care, universal pre-K, etc.. </a:t>
            </a:r>
            <a:r>
              <a:rPr lang="en-US" sz="2400" b="0" i="0" dirty="0">
                <a:effectLst/>
                <a:latin typeface="nyt-imperial"/>
              </a:rPr>
              <a:t>To win votes from centrists in their party, Democrats expect to have to </a:t>
            </a:r>
            <a:r>
              <a:rPr lang="en-US" sz="2400" b="0" i="0" u="none" strike="noStrike" dirty="0">
                <a:effectLst/>
                <a:latin typeface="nyt-imperial"/>
                <a:hlinkClick r:id="rId2">
                  <a:extLst>
                    <a:ext uri="{A12FA001-AC4F-418D-AE19-62706E023703}">
                      <ahyp:hlinkClr xmlns:ahyp="http://schemas.microsoft.com/office/drawing/2018/hyperlinkcolor" val="tx"/>
                    </a:ext>
                  </a:extLst>
                </a:hlinkClick>
              </a:rPr>
              <a:t>drastically shrink</a:t>
            </a:r>
            <a:r>
              <a:rPr lang="en-US" sz="2400" b="0" i="0" dirty="0">
                <a:effectLst/>
                <a:latin typeface="nyt-imperial"/>
              </a:rPr>
              <a:t> the package’s proposed $3.5 trillion in new spending. That could reduce the funding available for many of the bill’s </a:t>
            </a:r>
            <a:r>
              <a:rPr lang="en-US" sz="2400" b="0" i="0" u="none" strike="noStrike" dirty="0">
                <a:effectLst/>
                <a:latin typeface="nyt-imperial"/>
                <a:hlinkClick r:id="rId3">
                  <a:extLst>
                    <a:ext uri="{A12FA001-AC4F-418D-AE19-62706E023703}">
                      <ahyp:hlinkClr xmlns:ahyp="http://schemas.microsoft.com/office/drawing/2018/hyperlinkcolor" val="tx"/>
                    </a:ext>
                  </a:extLst>
                </a:hlinkClick>
              </a:rPr>
              <a:t>health care</a:t>
            </a:r>
            <a:r>
              <a:rPr lang="en-US" sz="2400" b="0" i="0" dirty="0">
                <a:effectLst/>
                <a:latin typeface="nyt-imperial"/>
              </a:rPr>
              <a:t>, </a:t>
            </a:r>
            <a:r>
              <a:rPr lang="en-US" sz="2400" b="0" i="0" u="none" strike="noStrike" dirty="0">
                <a:effectLst/>
                <a:latin typeface="nyt-imperial"/>
                <a:hlinkClick r:id="rId4">
                  <a:extLst>
                    <a:ext uri="{A12FA001-AC4F-418D-AE19-62706E023703}">
                      <ahyp:hlinkClr xmlns:ahyp="http://schemas.microsoft.com/office/drawing/2018/hyperlinkcolor" val="tx"/>
                    </a:ext>
                  </a:extLst>
                </a:hlinkClick>
              </a:rPr>
              <a:t>family</a:t>
            </a:r>
            <a:r>
              <a:rPr lang="en-US" sz="2400" b="0" i="0" dirty="0">
                <a:effectLst/>
                <a:latin typeface="nyt-imperial"/>
              </a:rPr>
              <a:t> and other policies.</a:t>
            </a:r>
          </a:p>
          <a:p>
            <a:br>
              <a:rPr lang="en-US" sz="2400" b="0" i="0" dirty="0">
                <a:effectLst/>
                <a:latin typeface="Times New Roman" panose="02020603050405020304" pitchFamily="18" charset="0"/>
              </a:rPr>
            </a:br>
            <a:endParaRPr lang="en-US" sz="2400" b="0" i="0" dirty="0">
              <a:effectLst/>
              <a:latin typeface="CNN"/>
            </a:endParaRPr>
          </a:p>
        </p:txBody>
      </p:sp>
      <p:pic>
        <p:nvPicPr>
          <p:cNvPr id="6146" name="Picture 2" descr="Biden's approval ratings plummet, bad news for Democrats in Congress">
            <a:extLst>
              <a:ext uri="{FF2B5EF4-FFF2-40B4-BE49-F238E27FC236}">
                <a16:creationId xmlns:a16="http://schemas.microsoft.com/office/drawing/2014/main" id="{938661EB-680C-492A-8803-E934FE16FF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4324" y="3429000"/>
            <a:ext cx="4592411"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604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406827-04F9-40EF-A49A-B5A87690227B}"/>
              </a:ext>
            </a:extLst>
          </p:cNvPr>
          <p:cNvSpPr>
            <a:spLocks noGrp="1"/>
          </p:cNvSpPr>
          <p:nvPr>
            <p:ph type="title"/>
          </p:nvPr>
        </p:nvSpPr>
        <p:spPr>
          <a:xfrm>
            <a:off x="838200" y="365125"/>
            <a:ext cx="10515600" cy="1920875"/>
          </a:xfrm>
        </p:spPr>
        <p:txBody>
          <a:bodyPr>
            <a:normAutofit fontScale="90000"/>
          </a:bodyPr>
          <a:lstStyle/>
          <a:p>
            <a:r>
              <a:rPr lang="en-US" b="0" i="0" dirty="0">
                <a:solidFill>
                  <a:srgbClr val="333333"/>
                </a:solidFill>
                <a:effectLst/>
                <a:latin typeface="nyt-franklin"/>
              </a:rPr>
              <a:t>The Dixie fire in California has burned more than 960,000 acres over the past three months. This is similar in size to Rhode Island.</a:t>
            </a:r>
            <a:endParaRPr lang="en-US" dirty="0"/>
          </a:p>
        </p:txBody>
      </p:sp>
      <p:pic>
        <p:nvPicPr>
          <p:cNvPr id="7170" name="Picture 2" descr=" ">
            <a:extLst>
              <a:ext uri="{FF2B5EF4-FFF2-40B4-BE49-F238E27FC236}">
                <a16:creationId xmlns:a16="http://schemas.microsoft.com/office/drawing/2014/main" id="{74B45A3D-BE23-4526-84FD-922500B51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4481" y="2319337"/>
            <a:ext cx="5936776" cy="4391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756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57D80541-C5C8-489A-94AB-3EA4D3BC06D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a:extLst>
              <a:ext uri="{FF2B5EF4-FFF2-40B4-BE49-F238E27FC236}">
                <a16:creationId xmlns:a16="http://schemas.microsoft.com/office/drawing/2014/main" id="{A54F4A49-5D59-4236-A772-AF1913E0DD2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a:extLst>
              <a:ext uri="{FF2B5EF4-FFF2-40B4-BE49-F238E27FC236}">
                <a16:creationId xmlns:a16="http://schemas.microsoft.com/office/drawing/2014/main" id="{B7B7F142-AEE9-4859-834C-25DEBCA9FDEB}"/>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5">
            <a:extLst>
              <a:ext uri="{FF2B5EF4-FFF2-40B4-BE49-F238E27FC236}">
                <a16:creationId xmlns:a16="http://schemas.microsoft.com/office/drawing/2014/main" id="{207F20CD-E0C5-4196-827B-E0671188BB2C}"/>
              </a:ext>
            </a:extLst>
          </p:cNvPr>
          <p:cNvSpPr>
            <a:spLocks noGrp="1"/>
          </p:cNvSpPr>
          <p:nvPr>
            <p:ph type="title"/>
          </p:nvPr>
        </p:nvSpPr>
        <p:spPr/>
        <p:txBody>
          <a:bodyPr>
            <a:normAutofit fontScale="90000"/>
          </a:bodyPr>
          <a:lstStyle/>
          <a:p>
            <a:r>
              <a:rPr lang="en-US" b="0" i="0" dirty="0">
                <a:solidFill>
                  <a:srgbClr val="333333"/>
                </a:solidFill>
                <a:effectLst/>
                <a:latin typeface="nyt-franklin"/>
              </a:rPr>
              <a:t>After years of isolation, nations are restoring ties with the Middle Eastern country of Syria. </a:t>
            </a:r>
            <a:r>
              <a:rPr lang="en-US" b="0" i="0" dirty="0">
                <a:effectLst/>
                <a:latin typeface="nyt-franklin"/>
              </a:rPr>
              <a:t>Despite a civil war and a dismantled economy, Arab countries are </a:t>
            </a:r>
            <a:r>
              <a:rPr lang="en-US" b="0" i="0" u="none" strike="noStrike" dirty="0">
                <a:effectLst/>
                <a:latin typeface="nyt-franklin"/>
                <a:hlinkClick r:id="rId2">
                  <a:extLst>
                    <a:ext uri="{A12FA001-AC4F-418D-AE19-62706E023703}">
                      <ahyp:hlinkClr xmlns:ahyp="http://schemas.microsoft.com/office/drawing/2018/hyperlinkcolor" val="tx"/>
                    </a:ext>
                  </a:extLst>
                </a:hlinkClick>
              </a:rPr>
              <a:t>gradually restoring ties with Syria and its leader</a:t>
            </a:r>
            <a:r>
              <a:rPr lang="en-US" b="0" i="0" dirty="0">
                <a:effectLst/>
                <a:latin typeface="nyt-franklin"/>
              </a:rPr>
              <a:t>, Bashar al-Assad.</a:t>
            </a:r>
            <a:endParaRPr lang="en-US" dirty="0"/>
          </a:p>
        </p:txBody>
      </p:sp>
      <p:pic>
        <p:nvPicPr>
          <p:cNvPr id="8194" name="Picture 2" descr="TIMEP Brief: Normalization of the Syrian Regime – The Tahrir Institute for  Middle East Policy">
            <a:extLst>
              <a:ext uri="{FF2B5EF4-FFF2-40B4-BE49-F238E27FC236}">
                <a16:creationId xmlns:a16="http://schemas.microsoft.com/office/drawing/2014/main" id="{CEA3D0A1-3587-4E7B-80B7-6ED096663E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4419" y="2719387"/>
            <a:ext cx="8208221" cy="3607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2720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TotalTime>
  <Words>932</Words>
  <Application>Microsoft Office PowerPoint</Application>
  <PresentationFormat>Widescreen</PresentationFormat>
  <Paragraphs>33</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CNN</vt:lpstr>
      <vt:lpstr>nyt-franklin</vt:lpstr>
      <vt:lpstr>nyt-imperial</vt:lpstr>
      <vt:lpstr>Optima-Regular</vt:lpstr>
      <vt:lpstr>Arial</vt:lpstr>
      <vt:lpstr>Calibri</vt:lpstr>
      <vt:lpstr>Calibri Light</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Dixie fire in California has burned more than 960,000 acres over the past three months. This is similar in size to Rhode Island.</vt:lpstr>
      <vt:lpstr>After years of isolation, nations are restoring ties with the Middle Eastern country of Syria. Despite a civil war and a dismantled economy, Arab countries are gradually restoring ties with Syria and its leader, Bashar al-Assad.</vt:lpstr>
      <vt:lpstr>“Silverview” was released this week, the 26th and final novel from John Le Carre who died last year. The book features a young bookstore owner in an English seaside town, caught up in an investigation involving two cunning spymasters. </vt:lpstr>
      <vt:lpstr>Donald Trump was gifted three robes made with white tiger and cheetah fur from the Saudi royal family in 2017. This week it was reveal that the furs were fake. They were one example of how gift exchanges between the U.S. and other countries devolved into sometimes risible shambles during the Trump administration. </vt:lpstr>
      <vt:lpstr>PowerPoint Presentation</vt:lpstr>
      <vt:lpstr>PowerPoint Presentation</vt:lpstr>
      <vt:lpstr>Source: CNN Weekly News https://mp.weixin.qq.com/s/hd_61QsptiSyKL020iHh4g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Yue</dc:creator>
  <cp:lastModifiedBy>Lan Yue</cp:lastModifiedBy>
  <cp:revision>74</cp:revision>
  <dcterms:created xsi:type="dcterms:W3CDTF">2021-06-22T22:08:31Z</dcterms:created>
  <dcterms:modified xsi:type="dcterms:W3CDTF">2021-10-16T21:01:28Z</dcterms:modified>
</cp:coreProperties>
</file>