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4" r:id="rId8"/>
    <p:sldId id="261" r:id="rId9"/>
    <p:sldId id="263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03830-9D36-4357-8C5D-32CF97B60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29B03-4167-4A2A-93B9-2579F791E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8B37F-A9D4-4B1C-A54E-E3280F3F2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696C-9361-40E2-9903-A1D5AD58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612C2-2F3F-4F01-8082-8EF0AD3B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8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AEEC-70B6-4DFC-80E6-5311DFDF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0EC84-A957-483E-830A-408BABE9C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D883B-6016-4F50-AE8A-A8E47E1E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8F5ED-2987-4342-8044-1A4FA3BD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6BE07-66E8-4056-AAEC-840AE118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5794ED-5FC8-43BA-987E-EEE1E0BD1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97786-DA49-4CC5-B410-26653EB08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0CCE7-AA84-4499-A605-8CD1B4FDB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CEE68-A768-430E-9FB7-841BA230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80EF4-25F1-4434-B2A1-7BC24335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C3DBB-357E-41C0-8505-F57AAB8C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5F06A-28CA-4E9A-A9B6-723B0E295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8C4D2-B2DB-432B-AEBC-175783C61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C597D-85D1-456C-9127-65D3560A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60E1-7DE8-4B2F-A103-E4459340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7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E6E3F-B6A5-4158-BE18-8BD85D93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AA77F-4532-4263-8B06-B7677F61C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29B28-F6DB-46E2-B429-705E5F8B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F45F1-F664-4717-B6E6-9690FB14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22F82-7BFD-4F49-80CA-CA2E33C52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8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9457-3DBC-44AF-BED6-28AF0971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0BB6-DD1B-4DCD-9A4E-9FE2F9C0C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DE8FD-9B59-47F4-93B7-0D9F7849F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72740-0B88-4BB3-9326-A99CBAFA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E2714-15A5-4DFE-B42D-DD2B90A0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ACB9C-440B-40B5-B092-2116D995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4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4EA6-3B33-458C-A615-133E042F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8E6FD-D40D-4F56-B9E0-05AFA164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61FED-E3B4-4D88-8E9B-B1B583DE0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DF1B22-2029-42D7-9987-9D409B1A7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88E14-05F2-475E-A90F-B50ADEB63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3ACEF2-127A-4F41-B420-AFF699E8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91A6A1-2B71-4B38-BA6A-624B9F16E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9D4AF0-5EB6-4740-BF7E-DF4D8531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6640-F9B4-4E34-A557-56683F6E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D74D1-063B-4EBF-95AE-C9A672E7C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86063-02A8-49CA-9AFF-D668FA372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0FBE6-E16D-44D8-A6DB-1BCD0CAD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6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79BA9C-669C-4D3F-94A2-679081B6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65A64-A743-4BA3-8990-57DD88AD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6F2A4-2F05-4655-ADB0-03F49030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1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78EF-BA75-430D-B728-E76DFEE3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65657-6382-48CA-B2B6-6F97E69E8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D1570-1536-473B-94C9-43A696BDC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CD971-E8DD-44FA-9B1E-33D19CBCB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E4145-AE30-4F06-8ED4-1234ED96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400F1-D288-420B-B968-5005E83C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9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02B3-4C89-4F23-8379-8AEA8D0B5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576D1-3B75-4A48-A412-9D20EF554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F43CE-7A7D-4B9F-B950-6BF1FE06F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8F15D-78A8-4286-8075-6F221D37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01447-6461-4C61-9DBE-815B7ED2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05BC4-D7D2-4894-93D1-7A4B3C70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9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39B1D-3904-4CE4-8489-677935C0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2995C-0052-450F-9E28-CA3E558A1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08FA2-D3A9-4E4E-BD9C-911D1ABCE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A01C3-7B63-41F9-99DE-875C55D5085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F8869-AC77-41F4-BD3F-96B8F6F5D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E3CAD-B4A8-458B-A577-2D6B5C91B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1330-4686-49E3-A0A4-A4A3A28F4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7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3890162-AAC3-4C0F-8335-6D20206D6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640080"/>
            <a:ext cx="9582150" cy="35661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Bamboo School </a:t>
            </a:r>
            <a:r>
              <a:rPr kumimoji="0" lang="zh-CN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青竹学苑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Advanced English Class</a:t>
            </a:r>
          </a:p>
          <a:p>
            <a:pPr marL="0" marR="0" lvl="0" indent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endParaRPr lang="en-US" altLang="en-US" sz="4000" b="1" dirty="0">
              <a:latin typeface="+mj-lt"/>
              <a:ea typeface="+mj-ea"/>
              <a:cs typeface="+mj-cs"/>
            </a:endParaRPr>
          </a:p>
          <a:p>
            <a:pPr marL="0" marR="0" lvl="0" indent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Ju</a:t>
            </a:r>
            <a:r>
              <a:rPr lang="en-US" altLang="en-US" sz="4000" b="1" dirty="0">
                <a:latin typeface="+mj-lt"/>
                <a:ea typeface="+mj-ea"/>
                <a:cs typeface="+mj-cs"/>
              </a:rPr>
              <a:t>ly</a:t>
            </a:r>
            <a:r>
              <a:rPr lang="zh-CN" altLang="en-US" sz="4000" b="1" dirty="0">
                <a:latin typeface="+mj-lt"/>
                <a:ea typeface="+mj-ea"/>
                <a:cs typeface="+mj-cs"/>
              </a:rPr>
              <a:t> </a:t>
            </a:r>
            <a:r>
              <a:rPr lang="en-US" altLang="zh-CN" sz="4000" b="1" dirty="0">
                <a:latin typeface="+mj-lt"/>
                <a:ea typeface="+mj-ea"/>
                <a:cs typeface="+mj-cs"/>
              </a:rPr>
              <a:t>3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, 2021</a:t>
            </a:r>
          </a:p>
        </p:txBody>
      </p:sp>
      <p:sp>
        <p:nvSpPr>
          <p:cNvPr id="6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5F2E2210-0D4A-44FC-81EB-5B5E5C4663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73"/>
          <a:stretch/>
        </p:blipFill>
        <p:spPr>
          <a:xfrm>
            <a:off x="5953712" y="640080"/>
            <a:ext cx="6236765" cy="621792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4518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BBDFA4-E715-4EB0-AF9B-FF2E6540A453}"/>
              </a:ext>
            </a:extLst>
          </p:cNvPr>
          <p:cNvSpPr txBox="1"/>
          <p:nvPr/>
        </p:nvSpPr>
        <p:spPr>
          <a:xfrm>
            <a:off x="1057274" y="819061"/>
            <a:ext cx="1039177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400" b="0" i="0" dirty="0">
                <a:solidFill>
                  <a:srgbClr val="33475B"/>
                </a:solidFill>
                <a:effectLst/>
                <a:latin typeface="inherit"/>
              </a:rPr>
              <a:t>If you look at what you have in life, you'll always have more. If you look at what you don't have in life, you'll never have enough. </a:t>
            </a:r>
            <a:r>
              <a:rPr lang="en-US" sz="2400" b="0" i="1" dirty="0">
                <a:solidFill>
                  <a:srgbClr val="33475B"/>
                </a:solidFill>
                <a:effectLst/>
                <a:latin typeface="inherit"/>
              </a:rPr>
              <a:t>-Oprah Winfrey</a:t>
            </a:r>
          </a:p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400" b="0" i="0" dirty="0">
                <a:solidFill>
                  <a:srgbClr val="33475B"/>
                </a:solidFill>
                <a:effectLst/>
                <a:latin typeface="inherit"/>
              </a:rPr>
              <a:t>If you set your goals ridiculously high and it's a failure, you will fail above everyone else's success. </a:t>
            </a:r>
            <a:r>
              <a:rPr lang="en-US" sz="2400" b="0" i="1" dirty="0">
                <a:solidFill>
                  <a:srgbClr val="33475B"/>
                </a:solidFill>
                <a:effectLst/>
                <a:latin typeface="inherit"/>
              </a:rPr>
              <a:t>-James Cameron</a:t>
            </a:r>
          </a:p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400" b="0" i="0" dirty="0">
                <a:solidFill>
                  <a:srgbClr val="33475B"/>
                </a:solidFill>
                <a:effectLst/>
                <a:latin typeface="inherit"/>
              </a:rPr>
              <a:t>Life is what happens when you're busy making other plans. </a:t>
            </a:r>
            <a:r>
              <a:rPr lang="en-US" sz="2400" b="0" i="1" dirty="0">
                <a:solidFill>
                  <a:srgbClr val="33475B"/>
                </a:solidFill>
                <a:effectLst/>
                <a:latin typeface="inherit"/>
              </a:rPr>
              <a:t>-John Lennon</a:t>
            </a:r>
          </a:p>
          <a:p>
            <a:pPr algn="l" fontAlgn="base"/>
            <a:endParaRPr lang="en-US" sz="2400" i="1" dirty="0">
              <a:solidFill>
                <a:srgbClr val="33475B"/>
              </a:solidFill>
              <a:latin typeface="inherit"/>
            </a:endParaRPr>
          </a:p>
          <a:p>
            <a:pPr algn="l" fontAlgn="base"/>
            <a:r>
              <a:rPr lang="en-US" sz="2400" b="0" i="0" dirty="0">
                <a:solidFill>
                  <a:srgbClr val="33475B"/>
                </a:solidFill>
                <a:effectLst/>
                <a:latin typeface="inherit"/>
              </a:rPr>
              <a:t>Spread love everywhere you go. Let no one ever come to you without leaving happier. </a:t>
            </a:r>
            <a:r>
              <a:rPr lang="en-US" sz="2400" b="0" i="1" dirty="0">
                <a:solidFill>
                  <a:srgbClr val="33475B"/>
                </a:solidFill>
                <a:effectLst/>
                <a:latin typeface="inherit"/>
              </a:rPr>
              <a:t>-Mother Teresa</a:t>
            </a:r>
          </a:p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400" b="0" i="0" dirty="0">
                <a:solidFill>
                  <a:srgbClr val="33475B"/>
                </a:solidFill>
                <a:effectLst/>
                <a:latin typeface="inherit"/>
              </a:rPr>
              <a:t>When you reach the end of your rope, tie a knot in it and hang on. </a:t>
            </a:r>
            <a:r>
              <a:rPr lang="en-US" sz="2400" b="0" i="1" dirty="0">
                <a:solidFill>
                  <a:srgbClr val="33475B"/>
                </a:solidFill>
                <a:effectLst/>
                <a:latin typeface="inherit"/>
              </a:rPr>
              <a:t>-Franklin D. Roosevelt</a:t>
            </a:r>
          </a:p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endParaRPr lang="en-US" sz="2400" b="0" i="0" dirty="0">
              <a:solidFill>
                <a:srgbClr val="33475B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509140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AEB2C-D8FB-46CF-AE39-9CD914BCB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304924"/>
            <a:ext cx="10944224" cy="5426077"/>
          </a:xfrm>
        </p:spPr>
        <p:txBody>
          <a:bodyPr>
            <a:normAutofit/>
          </a:bodyPr>
          <a:lstStyle/>
          <a:p>
            <a:pPr algn="l" fontAlgn="base"/>
            <a:endParaRPr lang="en-US" sz="2800" b="0" i="0" dirty="0">
              <a:solidFill>
                <a:srgbClr val="33475B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Always remember that you are absolutely unique. Just like everyone else.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-Margaret Mead</a:t>
            </a:r>
          </a:p>
          <a:p>
            <a:pPr marL="0" indent="0" algn="l" fontAlgn="base">
              <a:buNone/>
            </a:pPr>
            <a:endParaRPr lang="en-US" sz="2800" b="0" i="0" dirty="0">
              <a:solidFill>
                <a:srgbClr val="33475B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Don't judge each day by the harvest you reap but by the seeds that you plant.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-Robert Louis Stevenson</a:t>
            </a:r>
          </a:p>
          <a:p>
            <a:pPr marL="0" indent="0" algn="l" fontAlgn="base">
              <a:buNone/>
            </a:pPr>
            <a:endParaRPr lang="en-US" sz="2800" b="0" i="0" dirty="0">
              <a:solidFill>
                <a:srgbClr val="33475B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The future belongs to those who believe in the beauty of their dreams.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-Eleanor Roosevelt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3890162-AAC3-4C0F-8335-6D20206D6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140" y="690421"/>
            <a:ext cx="103342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D4D4D"/>
                </a:solidFill>
                <a:effectLst/>
                <a:latin typeface="+mn-lt"/>
                <a:ea typeface="CNN"/>
              </a:rPr>
              <a:t>Brazil just crossed a tragic threshold in coronavirus deaths, and maintains the second-highest death count in the world due to Covid-19. </a:t>
            </a:r>
            <a:r>
              <a:rPr lang="en-US" sz="2800" b="0" i="0" dirty="0">
                <a:solidFill>
                  <a:srgbClr val="4D4D4D"/>
                </a:solidFill>
                <a:effectLst/>
                <a:latin typeface="+mn-lt"/>
              </a:rPr>
              <a:t>Brazil has lost more than 500,000 people to the virus, second only to the United States which has recorded more than 600,000 total deaths.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D29FA2-51E6-490D-8E8B-FEB56F112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3200400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05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4B985B-CD57-4362-9592-5EC294081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846284"/>
            <a:ext cx="960605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sz="2400" b="0" i="0" dirty="0">
                <a:solidFill>
                  <a:srgbClr val="4D4D4D"/>
                </a:solidFill>
                <a:effectLst/>
                <a:latin typeface="CNN"/>
              </a:rPr>
              <a:t>Tokyo 2020 announced that this summer’s Olympic games will, in fact, go on. The Olympic games will go on with a 50% capacity cap put on all venues, with a maximum of 10,000 spectators allowed.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D4D4D"/>
                </a:solidFill>
                <a:effectLst/>
                <a:latin typeface="Arial" panose="020B0604020202020204" pitchFamily="34" charset="0"/>
                <a:ea typeface="CNN"/>
              </a:rPr>
              <a:t>  </a:t>
            </a:r>
            <a:r>
              <a:rPr kumimoji="0" lang="en-US" altLang="en-US" sz="21600" b="0" i="0" u="none" strike="noStrike" cap="none" normalizeH="0" baseline="0" dirty="0">
                <a:ln>
                  <a:noFill/>
                </a:ln>
                <a:solidFill>
                  <a:srgbClr val="4D4D4D"/>
                </a:solidFill>
                <a:effectLst/>
                <a:latin typeface="Arial" panose="020B0604020202020204" pitchFamily="34" charset="0"/>
                <a:ea typeface="CNN"/>
              </a:rPr>
              <a:t>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786B7D5-BDA4-423F-94B3-CEFA89C0F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60" y="2345523"/>
            <a:ext cx="7683515" cy="432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54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A091F1-FF9F-4145-93DB-2629E0BFBE13}"/>
              </a:ext>
            </a:extLst>
          </p:cNvPr>
          <p:cNvSpPr txBox="1"/>
          <p:nvPr/>
        </p:nvSpPr>
        <p:spPr>
          <a:xfrm>
            <a:off x="838200" y="485776"/>
            <a:ext cx="10515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solidFill>
                  <a:srgbClr val="4D4D4D"/>
                </a:solidFill>
                <a:effectLst/>
                <a:latin typeface="CNN"/>
              </a:rPr>
              <a:t>New York City residents voted in the city’s primaries. This election used a special type of voting system that involves choosing more than one candidate for each role. New York City employed ranked-choice voting, a system where voters rank their top five candidates in order of preference. It’s the United States’ largest jurisdiction to give the voting system a try.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0536FD3-B640-4886-97BD-644459C7A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3429000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71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47E9AD-1FCB-4DED-B1B3-0F30E2D23BA4}"/>
              </a:ext>
            </a:extLst>
          </p:cNvPr>
          <p:cNvSpPr txBox="1"/>
          <p:nvPr/>
        </p:nvSpPr>
        <p:spPr>
          <a:xfrm>
            <a:off x="1676400" y="428625"/>
            <a:ext cx="7239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bcsans"/>
              </a:rPr>
              <a:t>Donald Rumsfeld, the architect of the Iraq war, died this week. He served as Secretary of Defense under two US presidents – </a:t>
            </a:r>
            <a:r>
              <a:rPr lang="en-US" sz="2400" dirty="0">
                <a:solidFill>
                  <a:srgbClr val="000000"/>
                </a:solidFill>
                <a:latin typeface="abcsans"/>
              </a:rPr>
              <a:t>under President Ford from 1975 to 1977 and then under President George W. Bush from 2001 to 2006.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bcsans"/>
              </a:rPr>
              <a:t> </a:t>
            </a:r>
            <a:endParaRPr lang="en-US" sz="2400" dirty="0">
              <a:solidFill>
                <a:srgbClr val="000000"/>
              </a:solidFill>
              <a:latin typeface="abcsans"/>
            </a:endParaRPr>
          </a:p>
        </p:txBody>
      </p:sp>
      <p:pic>
        <p:nvPicPr>
          <p:cNvPr id="4100" name="Picture 4" descr="Donald Rumsfeld’s face in focus, with Condoleezza Rice’s face in the foreground">
            <a:extLst>
              <a:ext uri="{FF2B5EF4-FFF2-40B4-BE49-F238E27FC236}">
                <a16:creationId xmlns:a16="http://schemas.microsoft.com/office/drawing/2014/main" id="{E3F97F05-7E45-46D8-BE6A-D75E69D02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241" y="2795588"/>
            <a:ext cx="7073159" cy="397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54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BC8F22-14D9-4BB3-ADE5-249A5E621830}"/>
              </a:ext>
            </a:extLst>
          </p:cNvPr>
          <p:cNvSpPr txBox="1"/>
          <p:nvPr/>
        </p:nvSpPr>
        <p:spPr>
          <a:xfrm>
            <a:off x="2000249" y="933450"/>
            <a:ext cx="85629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4D4D4D"/>
                </a:solidFill>
                <a:effectLst/>
                <a:latin typeface="CNN"/>
              </a:rPr>
              <a:t>In her first foreign trip in office, Vice President Kamala Harris traveled to Mexico and </a:t>
            </a:r>
            <a:r>
              <a:rPr lang="en-US" sz="2400" b="1" i="0" dirty="0" err="1">
                <a:solidFill>
                  <a:srgbClr val="4D4D4D"/>
                </a:solidFill>
                <a:effectLst/>
                <a:latin typeface="CNN"/>
              </a:rPr>
              <a:t>Guatemla</a:t>
            </a:r>
            <a:r>
              <a:rPr lang="en-US" sz="2400" b="1" i="0" dirty="0">
                <a:solidFill>
                  <a:srgbClr val="4D4D4D"/>
                </a:solidFill>
                <a:effectLst/>
                <a:latin typeface="CNN"/>
              </a:rPr>
              <a:t> as part of a diplomatic effort to stem the flow of migration at the southern border.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593878E0-E210-4537-8AC1-08482289B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647950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59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217223-E13A-44D1-ADA4-93FFE481BC8A}"/>
              </a:ext>
            </a:extLst>
          </p:cNvPr>
          <p:cNvSpPr txBox="1"/>
          <p:nvPr/>
        </p:nvSpPr>
        <p:spPr>
          <a:xfrm>
            <a:off x="1704975" y="438150"/>
            <a:ext cx="82677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4D4D4D"/>
                </a:solidFill>
                <a:effectLst/>
                <a:latin typeface="CNN"/>
              </a:rPr>
              <a:t>In a win against cybercriminals, the Justice Department announced that it recovered nearly $2.3 million in Bitcoin paid out during a ransomware attack targeting Colonial Pipeline. The recovered Bitcoin was part of a ransom paid to hackers whose ransomware attack against Colonial Pipeline led to the shutdown of the fuel pipeline, a critical energy artery servicing the Eastern United States.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A5BEC7C-186E-4B2E-AAB9-2D58DEFBF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3115806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61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ED0471-688D-4AB1-BE44-EBD7BACC5173}"/>
              </a:ext>
            </a:extLst>
          </p:cNvPr>
          <p:cNvSpPr txBox="1"/>
          <p:nvPr/>
        </p:nvSpPr>
        <p:spPr>
          <a:xfrm>
            <a:off x="2190750" y="628650"/>
            <a:ext cx="81724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4D4D4D"/>
                </a:solidFill>
                <a:effectLst/>
                <a:latin typeface="CNN"/>
              </a:rPr>
              <a:t>France is sending a second, much smaller version of the Statue of Liberty to the United States, just in time to be displayed for July 4th celebrations. The “little sister” – just shy of 10 feet tall and weighing some 992 pounds – will be erected from July 1 to July 5 on Ellis Island. France also gave the US the original statue, which was dedicated in 1886.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84D2CA4-BEB9-4D23-B740-AD16846FA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3067050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60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240AA5-9E33-4122-BCEC-E3DF7560F296}"/>
              </a:ext>
            </a:extLst>
          </p:cNvPr>
          <p:cNvSpPr txBox="1"/>
          <p:nvPr/>
        </p:nvSpPr>
        <p:spPr>
          <a:xfrm>
            <a:off x="971550" y="352426"/>
            <a:ext cx="996315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Classic Quotes</a:t>
            </a:r>
          </a:p>
          <a:p>
            <a:pPr algn="l" fontAlgn="base"/>
            <a:endParaRPr lang="en-US" sz="2800" dirty="0">
              <a:solidFill>
                <a:srgbClr val="33475B"/>
              </a:solidFill>
              <a:latin typeface="inherit"/>
            </a:endParaRPr>
          </a:p>
          <a:p>
            <a:pPr algn="l" fontAlgn="base"/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The greatest glory in living lies not in never falling, but in rising every time we fall.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-Nelson Mandela</a:t>
            </a:r>
          </a:p>
          <a:p>
            <a:pPr algn="l" fontAlgn="base"/>
            <a:endParaRPr lang="en-US" sz="2800" i="1" dirty="0">
              <a:solidFill>
                <a:srgbClr val="33475B"/>
              </a:solidFill>
              <a:latin typeface="inherit"/>
            </a:endParaRPr>
          </a:p>
          <a:p>
            <a:pPr fontAlgn="base"/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The way to get started is to quit talking and begin doing.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-Walt Disney</a:t>
            </a:r>
          </a:p>
          <a:p>
            <a:pPr fontAlgn="base"/>
            <a:endParaRPr lang="en-US" sz="28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Your time is limited, so don't waste it living someone else's life. Don't be trapped by dogma – which is living with the results of other people's thinking.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-Steve Jobs</a:t>
            </a:r>
          </a:p>
          <a:p>
            <a:pPr algn="l" fontAlgn="base"/>
            <a:endParaRPr lang="en-US" sz="28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r>
              <a:rPr lang="en-US" sz="2800" b="0" i="0" dirty="0">
                <a:solidFill>
                  <a:srgbClr val="33475B"/>
                </a:solidFill>
                <a:effectLst/>
                <a:latin typeface="inherit"/>
              </a:rPr>
              <a:t>If life were predictable it would cease to be life, and be without flavor. </a:t>
            </a:r>
            <a:r>
              <a:rPr lang="en-US" sz="2800" b="0" i="1" dirty="0">
                <a:solidFill>
                  <a:srgbClr val="33475B"/>
                </a:solidFill>
                <a:effectLst/>
                <a:latin typeface="inherit"/>
              </a:rPr>
              <a:t>-Eleanor Roosevelt</a:t>
            </a:r>
          </a:p>
          <a:p>
            <a:pPr algn="l" fontAlgn="base"/>
            <a:endParaRPr lang="en-US" sz="2000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l" fontAlgn="base"/>
            <a:endParaRPr lang="en-US" b="0" i="0" dirty="0">
              <a:solidFill>
                <a:srgbClr val="33475B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352507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651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abcsans</vt:lpstr>
      <vt:lpstr>CNN</vt:lpstr>
      <vt:lpstr>inherit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 Yue</dc:creator>
  <cp:lastModifiedBy>Lan Yue</cp:lastModifiedBy>
  <cp:revision>25</cp:revision>
  <dcterms:created xsi:type="dcterms:W3CDTF">2021-06-22T22:08:31Z</dcterms:created>
  <dcterms:modified xsi:type="dcterms:W3CDTF">2021-07-03T04:06:13Z</dcterms:modified>
</cp:coreProperties>
</file>