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4" r:id="rId8"/>
    <p:sldId id="261" r:id="rId9"/>
    <p:sldId id="263" r:id="rId10"/>
    <p:sldId id="262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03830-9D36-4357-8C5D-32CF97B603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E29B03-4167-4A2A-93B9-2579F791E9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48B37F-A9D4-4B1C-A54E-E3280F3F2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A01C3-7B63-41F9-99DE-875C55D50859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B696C-9361-40E2-9903-A1D5AD586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9612C2-2F3F-4F01-8082-8EF0AD3B6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E1330-4686-49E3-A0A4-A4A3A28F4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684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8AEEC-70B6-4DFC-80E6-5311DFDFF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10EC84-A957-483E-830A-408BABE9C1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8D883B-6016-4F50-AE8A-A8E47E1E7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A01C3-7B63-41F9-99DE-875C55D50859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B8F5ED-2987-4342-8044-1A4FA3BDE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36BE07-66E8-4056-AAEC-840AE118E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E1330-4686-49E3-A0A4-A4A3A28F4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01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5794ED-5FC8-43BA-987E-EEE1E0BD14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397786-DA49-4CC5-B410-26653EB081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90CCE7-AA84-4499-A605-8CD1B4FDB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A01C3-7B63-41F9-99DE-875C55D50859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CCEE68-A768-430E-9FB7-841BA2302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E80EF4-25F1-4434-B2A1-7BC243357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E1330-4686-49E3-A0A4-A4A3A28F4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76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C3DBB-357E-41C0-8505-F57AAB8C9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95F06A-28CA-4E9A-A9B6-723B0E2951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58C4D2-B2DB-432B-AEBC-175783C61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A01C3-7B63-41F9-99DE-875C55D50859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AC597D-85D1-456C-9127-65D3560A3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7F60E1-7DE8-4B2F-A103-E4459340F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E1330-4686-49E3-A0A4-A4A3A28F4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67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E6E3F-B6A5-4158-BE18-8BD85D937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EAA77F-4532-4263-8B06-B7677F61C9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829B28-F6DB-46E2-B429-705E5F8B2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A01C3-7B63-41F9-99DE-875C55D50859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5F45F1-F664-4717-B6E6-9690FB141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22F82-7BFD-4F49-80CA-CA2E33C52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E1330-4686-49E3-A0A4-A4A3A28F4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86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89457-3DBC-44AF-BED6-28AF09710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EE0BB6-DD1B-4DCD-9A4E-9FE2F9C0CE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EDE8FD-9B59-47F4-93B7-0D9F7849FC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572740-0B88-4BB3-9326-A99CBAFA3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A01C3-7B63-41F9-99DE-875C55D50859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2E2714-15A5-4DFE-B42D-DD2B90A00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FACB9C-440B-40B5-B092-2116D9952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E1330-4686-49E3-A0A4-A4A3A28F4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343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04EA6-3B33-458C-A615-133E042F5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E8E6FD-D40D-4F56-B9E0-05AFA164E3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061FED-E3B4-4D88-8E9B-B1B583DE04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DF1B22-2029-42D7-9987-9D409B1A77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A88E14-05F2-475E-A90F-B50ADEB632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3ACEF2-127A-4F41-B420-AFF699E8D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A01C3-7B63-41F9-99DE-875C55D50859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91A6A1-2B71-4B38-BA6A-624B9F16E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9D4AF0-5EB6-4740-BF7E-DF4D8531D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E1330-4686-49E3-A0A4-A4A3A28F4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646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56640-F9B4-4E34-A557-56683F6EC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CD74D1-063B-4EBF-95AE-C9A672E7C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A01C3-7B63-41F9-99DE-875C55D50859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486063-02A8-49CA-9AFF-D668FA372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60FBE6-E16D-44D8-A6DB-1BCD0CAD9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E1330-4686-49E3-A0A4-A4A3A28F4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261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79BA9C-669C-4D3F-94A2-679081B6B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A01C3-7B63-41F9-99DE-875C55D50859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365A64-A743-4BA3-8990-57DD88AD6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06F2A4-2F05-4655-ADB0-03F490301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E1330-4686-49E3-A0A4-A4A3A28F4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519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778EF-BA75-430D-B728-E76DFEE3A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65657-6382-48CA-B2B6-6F97E69E8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7D1570-1536-473B-94C9-43A696BDC2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2CD971-E8DD-44FA-9B1E-33D19CBCB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A01C3-7B63-41F9-99DE-875C55D50859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9E4145-AE30-4F06-8ED4-1234ED964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D400F1-D288-420B-B968-5005E83C9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E1330-4686-49E3-A0A4-A4A3A28F4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792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402B3-4C89-4F23-8379-8AEA8D0B5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0576D1-3B75-4A48-A412-9D20EF554F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3F43CE-7A7D-4B9F-B950-6BF1FE06F8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28F15D-78A8-4286-8075-6F221D37B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A01C3-7B63-41F9-99DE-875C55D50859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E01447-6461-4C61-9DBE-815B7ED20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A05BC4-D7D2-4894-93D1-7A4B3C701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E1330-4686-49E3-A0A4-A4A3A28F4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797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A39B1D-3904-4CE4-8489-677935C00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B2995C-0052-450F-9E28-CA3E558A1C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08FA2-D3A9-4E4E-BD9C-911D1ABCE2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A01C3-7B63-41F9-99DE-875C55D50859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2F8869-AC77-41F4-BD3F-96B8F6F5DC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6E3CAD-B4A8-458B-A577-2D6B5C91B9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E1330-4686-49E3-A0A4-A4A3A28F4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672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43890162-AAC3-4C0F-8335-6D20206D6D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350" y="640080"/>
            <a:ext cx="9582150" cy="356616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="b" anchorCtr="0" compatLnSpc="1">
            <a:prstTxWarp prst="textNoShape">
              <a:avLst/>
            </a:prstTxWarp>
            <a:norm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eaLnBrk="1" fontAlgn="base" hangingPunct="1">
              <a:lnSpc>
                <a:spcPct val="90000"/>
              </a:lnSpc>
              <a:spcAft>
                <a:spcPts val="600"/>
              </a:spcAft>
              <a:buClrTx/>
              <a:buSzTx/>
              <a:tabLst/>
            </a:pPr>
            <a:r>
              <a:rPr kumimoji="0" lang="en-US" altLang="en-US" sz="4000" b="1" i="0" u="none" strike="noStrike" cap="none" normalizeH="0" baseline="0" dirty="0">
                <a:ln>
                  <a:noFill/>
                </a:ln>
                <a:effectLst/>
                <a:latin typeface="+mj-lt"/>
                <a:ea typeface="+mj-ea"/>
                <a:cs typeface="+mj-cs"/>
              </a:rPr>
              <a:t>Bamboo School </a:t>
            </a:r>
            <a:r>
              <a:rPr kumimoji="0" lang="zh-CN" altLang="en-US" sz="4000" b="1" i="0" u="none" strike="noStrike" cap="none" normalizeH="0" baseline="0" dirty="0">
                <a:ln>
                  <a:noFill/>
                </a:ln>
                <a:effectLst/>
                <a:latin typeface="+mj-lt"/>
                <a:ea typeface="+mj-ea"/>
                <a:cs typeface="+mj-cs"/>
              </a:rPr>
              <a:t>青竹学苑</a:t>
            </a:r>
            <a:r>
              <a:rPr kumimoji="0" lang="en-US" altLang="en-US" sz="4000" b="1" i="0" u="none" strike="noStrike" cap="none" normalizeH="0" baseline="0" dirty="0">
                <a:ln>
                  <a:noFill/>
                </a:ln>
                <a:effectLst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eaLnBrk="1" fontAlgn="base" hangingPunct="1">
              <a:lnSpc>
                <a:spcPct val="90000"/>
              </a:lnSpc>
              <a:spcAft>
                <a:spcPts val="600"/>
              </a:spcAft>
              <a:buClrTx/>
              <a:buSzTx/>
              <a:tabLst/>
            </a:pPr>
            <a:r>
              <a:rPr kumimoji="0" lang="en-US" altLang="en-US" sz="4000" b="1" i="0" u="none" strike="noStrike" cap="none" normalizeH="0" baseline="0" dirty="0">
                <a:ln>
                  <a:noFill/>
                </a:ln>
                <a:effectLst/>
                <a:latin typeface="+mj-lt"/>
                <a:ea typeface="+mj-ea"/>
                <a:cs typeface="+mj-cs"/>
              </a:rPr>
              <a:t>Advanced English Class</a:t>
            </a:r>
          </a:p>
          <a:p>
            <a:pPr marL="0" marR="0" lvl="0" indent="0" eaLnBrk="1" fontAlgn="base" hangingPunct="1">
              <a:lnSpc>
                <a:spcPct val="90000"/>
              </a:lnSpc>
              <a:spcAft>
                <a:spcPts val="600"/>
              </a:spcAft>
              <a:buClrTx/>
              <a:buSzTx/>
              <a:tabLst/>
            </a:pPr>
            <a:endParaRPr lang="en-US" altLang="en-US" sz="4000" b="1" dirty="0">
              <a:latin typeface="+mj-lt"/>
              <a:ea typeface="+mj-ea"/>
              <a:cs typeface="+mj-cs"/>
            </a:endParaRPr>
          </a:p>
          <a:p>
            <a:pPr marL="0" marR="0" lvl="0" indent="0" eaLnBrk="1" fontAlgn="base" hangingPunct="1">
              <a:lnSpc>
                <a:spcPct val="90000"/>
              </a:lnSpc>
              <a:spcAft>
                <a:spcPts val="600"/>
              </a:spcAft>
              <a:buClrTx/>
              <a:buSzTx/>
              <a:tabLst/>
            </a:pPr>
            <a:r>
              <a:rPr kumimoji="0" lang="en-US" altLang="en-US" sz="4000" b="1" i="0" u="none" strike="noStrike" cap="none" normalizeH="0" baseline="0" dirty="0">
                <a:ln>
                  <a:noFill/>
                </a:ln>
                <a:effectLst/>
                <a:latin typeface="+mj-lt"/>
                <a:ea typeface="+mj-ea"/>
                <a:cs typeface="+mj-cs"/>
              </a:rPr>
              <a:t>Ju</a:t>
            </a:r>
            <a:r>
              <a:rPr lang="en-US" altLang="en-US" sz="4000" b="1" dirty="0">
                <a:latin typeface="+mj-lt"/>
                <a:ea typeface="+mj-ea"/>
                <a:cs typeface="+mj-cs"/>
              </a:rPr>
              <a:t>ly</a:t>
            </a:r>
            <a:r>
              <a:rPr lang="zh-CN" altLang="en-US" sz="4000" b="1" dirty="0">
                <a:latin typeface="+mj-lt"/>
                <a:ea typeface="+mj-ea"/>
                <a:cs typeface="+mj-cs"/>
              </a:rPr>
              <a:t> </a:t>
            </a:r>
            <a:r>
              <a:rPr lang="en-US" altLang="zh-CN" sz="4000" b="1" dirty="0">
                <a:latin typeface="+mj-lt"/>
                <a:ea typeface="+mj-ea"/>
                <a:cs typeface="+mj-cs"/>
              </a:rPr>
              <a:t>3</a:t>
            </a:r>
            <a:r>
              <a:rPr kumimoji="0" lang="en-US" altLang="en-US" sz="4000" b="1" i="0" u="none" strike="noStrike" cap="none" normalizeH="0" baseline="0" dirty="0">
                <a:ln>
                  <a:noFill/>
                </a:ln>
                <a:effectLst/>
                <a:latin typeface="+mj-lt"/>
                <a:ea typeface="+mj-ea"/>
                <a:cs typeface="+mj-cs"/>
              </a:rPr>
              <a:t>, 2021</a:t>
            </a:r>
          </a:p>
        </p:txBody>
      </p:sp>
      <p:sp>
        <p:nvSpPr>
          <p:cNvPr id="67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5F2E2210-0D4A-44FC-81EB-5B5E5C46632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773"/>
          <a:stretch/>
        </p:blipFill>
        <p:spPr>
          <a:xfrm>
            <a:off x="5953712" y="640080"/>
            <a:ext cx="6236765" cy="621792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345189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FBBDFA4-E715-4EB0-AF9B-FF2E6540A453}"/>
              </a:ext>
            </a:extLst>
          </p:cNvPr>
          <p:cNvSpPr txBox="1"/>
          <p:nvPr/>
        </p:nvSpPr>
        <p:spPr>
          <a:xfrm>
            <a:off x="1057274" y="819061"/>
            <a:ext cx="10391775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endParaRPr lang="en-US" sz="2400" b="0" i="0" dirty="0">
              <a:solidFill>
                <a:srgbClr val="33475B"/>
              </a:solidFill>
              <a:effectLst/>
              <a:latin typeface="inherit"/>
            </a:endParaRPr>
          </a:p>
          <a:p>
            <a:pPr algn="l" fontAlgn="base"/>
            <a:r>
              <a:rPr lang="en-US" sz="2400" b="0" i="0" dirty="0">
                <a:solidFill>
                  <a:srgbClr val="33475B"/>
                </a:solidFill>
                <a:effectLst/>
                <a:latin typeface="inherit"/>
              </a:rPr>
              <a:t>If you look at what you have in life, you'll always have more. If you look at what you don't have in life, you'll never have enough. </a:t>
            </a:r>
            <a:r>
              <a:rPr lang="en-US" sz="2400" b="0" i="1" dirty="0">
                <a:solidFill>
                  <a:srgbClr val="33475B"/>
                </a:solidFill>
                <a:effectLst/>
                <a:latin typeface="inherit"/>
              </a:rPr>
              <a:t>-Oprah Winfrey</a:t>
            </a:r>
          </a:p>
          <a:p>
            <a:pPr algn="l" fontAlgn="base"/>
            <a:endParaRPr lang="en-US" sz="2400" b="0" i="0" dirty="0">
              <a:solidFill>
                <a:srgbClr val="33475B"/>
              </a:solidFill>
              <a:effectLst/>
              <a:latin typeface="inherit"/>
            </a:endParaRPr>
          </a:p>
          <a:p>
            <a:pPr algn="l" fontAlgn="base"/>
            <a:r>
              <a:rPr lang="en-US" sz="2400" b="0" i="0" dirty="0">
                <a:solidFill>
                  <a:srgbClr val="33475B"/>
                </a:solidFill>
                <a:effectLst/>
                <a:latin typeface="inherit"/>
              </a:rPr>
              <a:t>If you set your goals ridiculously high and it's a failure, you will fail above everyone else's success. </a:t>
            </a:r>
            <a:r>
              <a:rPr lang="en-US" sz="2400" b="0" i="1" dirty="0">
                <a:solidFill>
                  <a:srgbClr val="33475B"/>
                </a:solidFill>
                <a:effectLst/>
                <a:latin typeface="inherit"/>
              </a:rPr>
              <a:t>-James Cameron</a:t>
            </a:r>
          </a:p>
          <a:p>
            <a:pPr algn="l" fontAlgn="base"/>
            <a:endParaRPr lang="en-US" sz="2400" b="0" i="0" dirty="0">
              <a:solidFill>
                <a:srgbClr val="33475B"/>
              </a:solidFill>
              <a:effectLst/>
              <a:latin typeface="inherit"/>
            </a:endParaRPr>
          </a:p>
          <a:p>
            <a:pPr algn="l" fontAlgn="base"/>
            <a:r>
              <a:rPr lang="en-US" sz="2400" b="0" i="0" dirty="0">
                <a:solidFill>
                  <a:srgbClr val="33475B"/>
                </a:solidFill>
                <a:effectLst/>
                <a:latin typeface="inherit"/>
              </a:rPr>
              <a:t>Life is what happens when you're busy making other plans. </a:t>
            </a:r>
            <a:r>
              <a:rPr lang="en-US" sz="2400" b="0" i="1" dirty="0">
                <a:solidFill>
                  <a:srgbClr val="33475B"/>
                </a:solidFill>
                <a:effectLst/>
                <a:latin typeface="inherit"/>
              </a:rPr>
              <a:t>-John Lennon</a:t>
            </a:r>
          </a:p>
          <a:p>
            <a:pPr algn="l" fontAlgn="base"/>
            <a:endParaRPr lang="en-US" sz="2400" i="1" dirty="0">
              <a:solidFill>
                <a:srgbClr val="33475B"/>
              </a:solidFill>
              <a:latin typeface="inherit"/>
            </a:endParaRPr>
          </a:p>
          <a:p>
            <a:pPr algn="l" fontAlgn="base"/>
            <a:r>
              <a:rPr lang="en-US" sz="2400" b="0" i="0" dirty="0">
                <a:solidFill>
                  <a:srgbClr val="33475B"/>
                </a:solidFill>
                <a:effectLst/>
                <a:latin typeface="inherit"/>
              </a:rPr>
              <a:t>Spread love everywhere you go. Let no one ever come to you without leaving happier. </a:t>
            </a:r>
            <a:r>
              <a:rPr lang="en-US" sz="2400" b="0" i="1" dirty="0">
                <a:solidFill>
                  <a:srgbClr val="33475B"/>
                </a:solidFill>
                <a:effectLst/>
                <a:latin typeface="inherit"/>
              </a:rPr>
              <a:t>-Mother Teresa</a:t>
            </a:r>
          </a:p>
          <a:p>
            <a:pPr algn="l" fontAlgn="base"/>
            <a:endParaRPr lang="en-US" sz="2400" b="0" i="0" dirty="0">
              <a:solidFill>
                <a:srgbClr val="33475B"/>
              </a:solidFill>
              <a:effectLst/>
              <a:latin typeface="inherit"/>
            </a:endParaRPr>
          </a:p>
          <a:p>
            <a:pPr algn="l" fontAlgn="base"/>
            <a:r>
              <a:rPr lang="en-US" sz="2400" b="0" i="0" dirty="0">
                <a:solidFill>
                  <a:srgbClr val="33475B"/>
                </a:solidFill>
                <a:effectLst/>
                <a:latin typeface="inherit"/>
              </a:rPr>
              <a:t>When you reach the end of your rope, tie a knot in it and hang on. </a:t>
            </a:r>
            <a:r>
              <a:rPr lang="en-US" sz="2400" b="0" i="1" dirty="0">
                <a:solidFill>
                  <a:srgbClr val="33475B"/>
                </a:solidFill>
                <a:effectLst/>
                <a:latin typeface="inherit"/>
              </a:rPr>
              <a:t>-Franklin D. Roosevelt</a:t>
            </a:r>
          </a:p>
          <a:p>
            <a:pPr algn="l" fontAlgn="base"/>
            <a:endParaRPr lang="en-US" sz="2400" b="0" i="0" dirty="0">
              <a:solidFill>
                <a:srgbClr val="33475B"/>
              </a:solidFill>
              <a:effectLst/>
              <a:latin typeface="inherit"/>
            </a:endParaRPr>
          </a:p>
          <a:p>
            <a:pPr algn="l" fontAlgn="base"/>
            <a:endParaRPr lang="en-US" sz="2400" b="0" i="0" dirty="0">
              <a:solidFill>
                <a:srgbClr val="33475B"/>
              </a:solidFill>
              <a:effectLst/>
              <a:latin typeface="inherit"/>
            </a:endParaRPr>
          </a:p>
        </p:txBody>
      </p:sp>
    </p:spTree>
    <p:extLst>
      <p:ext uri="{BB962C8B-B14F-4D97-AF65-F5344CB8AC3E}">
        <p14:creationId xmlns:p14="http://schemas.microsoft.com/office/powerpoint/2010/main" val="509140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0AEB2C-D8FB-46CF-AE39-9CD914BCB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1304924"/>
            <a:ext cx="10944224" cy="5426077"/>
          </a:xfrm>
        </p:spPr>
        <p:txBody>
          <a:bodyPr>
            <a:normAutofit/>
          </a:bodyPr>
          <a:lstStyle/>
          <a:p>
            <a:pPr algn="l" fontAlgn="base"/>
            <a:endParaRPr lang="en-US" sz="2800" b="0" i="0" dirty="0">
              <a:solidFill>
                <a:srgbClr val="33475B"/>
              </a:solidFill>
              <a:effectLst/>
              <a:latin typeface="inherit"/>
            </a:endParaRPr>
          </a:p>
          <a:p>
            <a:pPr marL="0" indent="0" algn="l" fontAlgn="base">
              <a:buNone/>
            </a:pPr>
            <a:r>
              <a:rPr lang="en-US" sz="2800" b="0" i="0" dirty="0">
                <a:solidFill>
                  <a:srgbClr val="33475B"/>
                </a:solidFill>
                <a:effectLst/>
                <a:latin typeface="inherit"/>
              </a:rPr>
              <a:t>Always remember that you are absolutely unique. Just like everyone else. </a:t>
            </a:r>
            <a:r>
              <a:rPr lang="en-US" sz="2800" b="0" i="1" dirty="0">
                <a:solidFill>
                  <a:srgbClr val="33475B"/>
                </a:solidFill>
                <a:effectLst/>
                <a:latin typeface="inherit"/>
              </a:rPr>
              <a:t>-Margaret Mead</a:t>
            </a:r>
          </a:p>
          <a:p>
            <a:pPr marL="0" indent="0" algn="l" fontAlgn="base">
              <a:buNone/>
            </a:pPr>
            <a:endParaRPr lang="en-US" sz="2800" b="0" i="0" dirty="0">
              <a:solidFill>
                <a:srgbClr val="33475B"/>
              </a:solidFill>
              <a:effectLst/>
              <a:latin typeface="inherit"/>
            </a:endParaRPr>
          </a:p>
          <a:p>
            <a:pPr marL="0" indent="0" algn="l" fontAlgn="base">
              <a:buNone/>
            </a:pPr>
            <a:r>
              <a:rPr lang="en-US" sz="2800" b="0" i="0" dirty="0">
                <a:solidFill>
                  <a:srgbClr val="33475B"/>
                </a:solidFill>
                <a:effectLst/>
                <a:latin typeface="inherit"/>
              </a:rPr>
              <a:t>Don't judge each day by the harvest you reap but by the seeds that you plant. </a:t>
            </a:r>
            <a:r>
              <a:rPr lang="en-US" sz="2800" b="0" i="1" dirty="0">
                <a:solidFill>
                  <a:srgbClr val="33475B"/>
                </a:solidFill>
                <a:effectLst/>
                <a:latin typeface="inherit"/>
              </a:rPr>
              <a:t>-Robert Louis Stevenson</a:t>
            </a:r>
          </a:p>
          <a:p>
            <a:pPr marL="0" indent="0" algn="l" fontAlgn="base">
              <a:buNone/>
            </a:pPr>
            <a:endParaRPr lang="en-US" sz="2800" b="0" i="0" dirty="0">
              <a:solidFill>
                <a:srgbClr val="33475B"/>
              </a:solidFill>
              <a:effectLst/>
              <a:latin typeface="inherit"/>
            </a:endParaRPr>
          </a:p>
          <a:p>
            <a:pPr marL="0" indent="0" algn="l" fontAlgn="base">
              <a:buNone/>
            </a:pPr>
            <a:r>
              <a:rPr lang="en-US" sz="2800" b="0" i="0" dirty="0">
                <a:solidFill>
                  <a:srgbClr val="33475B"/>
                </a:solidFill>
                <a:effectLst/>
                <a:latin typeface="inherit"/>
              </a:rPr>
              <a:t>The future belongs to those who believe in the beauty of their dreams. </a:t>
            </a:r>
            <a:r>
              <a:rPr lang="en-US" sz="2800" b="0" i="1" dirty="0">
                <a:solidFill>
                  <a:srgbClr val="33475B"/>
                </a:solidFill>
                <a:effectLst/>
                <a:latin typeface="inherit"/>
              </a:rPr>
              <a:t>-Eleanor Roosevelt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580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43890162-AAC3-4C0F-8335-6D20206D6D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140" y="690421"/>
            <a:ext cx="1033421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4D4D4D"/>
                </a:solidFill>
                <a:effectLst/>
                <a:latin typeface="+mn-lt"/>
                <a:ea typeface="CNN"/>
              </a:rPr>
              <a:t>Brazil just crossed a tragic threshold in coronavirus deaths, and maintains the second-highest death count in the world due to Covid-19. </a:t>
            </a:r>
            <a:r>
              <a:rPr lang="en-US" sz="2800" b="0" i="0" dirty="0">
                <a:solidFill>
                  <a:srgbClr val="4D4D4D"/>
                </a:solidFill>
                <a:effectLst/>
                <a:latin typeface="+mn-lt"/>
              </a:rPr>
              <a:t>Brazil has lost more than 500,000 people to the virus, second only to the United States which has recorded more than 600,000 total deaths.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AD29FA2-51E6-490D-8E8B-FEB56F112B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3150" y="3200400"/>
            <a:ext cx="6096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6052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44B985B-CD57-4362-9592-5EC2940819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750" y="846284"/>
            <a:ext cx="9606054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sz="2400" b="0" i="0" dirty="0">
                <a:solidFill>
                  <a:srgbClr val="4D4D4D"/>
                </a:solidFill>
                <a:effectLst/>
                <a:latin typeface="CNN"/>
              </a:rPr>
              <a:t>Tokyo 2020 announced that this summer’s Olympic games will, in fact, go on. The Olympic games will go on with a 50% capacity cap put on all venues, with a maximum of 10,000 spectators allowed.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D4D4D"/>
                </a:solidFill>
                <a:effectLst/>
                <a:latin typeface="Arial" panose="020B0604020202020204" pitchFamily="34" charset="0"/>
                <a:ea typeface="CNN"/>
              </a:rPr>
              <a:t>  </a:t>
            </a:r>
            <a:r>
              <a:rPr kumimoji="0" lang="en-US" altLang="en-US" sz="21600" b="0" i="0" u="none" strike="noStrike" cap="none" normalizeH="0" baseline="0" dirty="0">
                <a:ln>
                  <a:noFill/>
                </a:ln>
                <a:solidFill>
                  <a:srgbClr val="4D4D4D"/>
                </a:solidFill>
                <a:effectLst/>
                <a:latin typeface="Arial" panose="020B0604020202020204" pitchFamily="34" charset="0"/>
                <a:ea typeface="CNN"/>
              </a:rPr>
              <a:t>        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9786B7D5-BDA4-423F-94B3-CEFA89C0FA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1560" y="2345523"/>
            <a:ext cx="7683515" cy="4321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2544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4A091F1-FF9F-4145-93DB-2629E0BFBE13}"/>
              </a:ext>
            </a:extLst>
          </p:cNvPr>
          <p:cNvSpPr txBox="1"/>
          <p:nvPr/>
        </p:nvSpPr>
        <p:spPr>
          <a:xfrm>
            <a:off x="838200" y="485776"/>
            <a:ext cx="1051560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800" b="0" i="0" dirty="0">
                <a:solidFill>
                  <a:srgbClr val="4D4D4D"/>
                </a:solidFill>
                <a:effectLst/>
                <a:latin typeface="CNN"/>
              </a:rPr>
              <a:t>New York City residents voted in the city’s primaries. This election used a special type of voting system that involves choosing more than one candidate for each role. New York City employed ranked-choice voting, a system where voters rank their top five candidates in order of preference. It’s the United States’ largest jurisdiction to give the voting system a try.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30536FD3-B640-4886-97BD-644459C7AE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475" y="3429000"/>
            <a:ext cx="6096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8714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747E9AD-1FCB-4DED-B1B3-0F30E2D23BA4}"/>
              </a:ext>
            </a:extLst>
          </p:cNvPr>
          <p:cNvSpPr txBox="1"/>
          <p:nvPr/>
        </p:nvSpPr>
        <p:spPr>
          <a:xfrm>
            <a:off x="1676400" y="428625"/>
            <a:ext cx="72390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0" i="0" dirty="0">
                <a:solidFill>
                  <a:srgbClr val="000000"/>
                </a:solidFill>
                <a:effectLst/>
                <a:latin typeface="abcsans"/>
              </a:rPr>
              <a:t>Donald Rumsfeld, the architect of the Iraq war, died this week. He served as Secretary of Defense under two US presidents – </a:t>
            </a:r>
            <a:r>
              <a:rPr lang="en-US" sz="2400" dirty="0">
                <a:solidFill>
                  <a:srgbClr val="000000"/>
                </a:solidFill>
                <a:latin typeface="abcsans"/>
              </a:rPr>
              <a:t>under President Ford from 1975 to 1977 and then under President George W. Bush from 2001 to 2006.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bcsans"/>
              </a:rPr>
              <a:t> </a:t>
            </a:r>
            <a:endParaRPr lang="en-US" sz="2400" dirty="0">
              <a:solidFill>
                <a:srgbClr val="000000"/>
              </a:solidFill>
              <a:latin typeface="abcsans"/>
            </a:endParaRPr>
          </a:p>
        </p:txBody>
      </p:sp>
      <p:pic>
        <p:nvPicPr>
          <p:cNvPr id="4100" name="Picture 4" descr="Donald Rumsfeld’s face in focus, with Condoleezza Rice’s face in the foreground">
            <a:extLst>
              <a:ext uri="{FF2B5EF4-FFF2-40B4-BE49-F238E27FC236}">
                <a16:creationId xmlns:a16="http://schemas.microsoft.com/office/drawing/2014/main" id="{E3F97F05-7E45-46D8-BE6A-D75E69D02C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2241" y="2795588"/>
            <a:ext cx="7073159" cy="3976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9546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CBC8F22-14D9-4BB3-ADE5-249A5E621830}"/>
              </a:ext>
            </a:extLst>
          </p:cNvPr>
          <p:cNvSpPr txBox="1"/>
          <p:nvPr/>
        </p:nvSpPr>
        <p:spPr>
          <a:xfrm>
            <a:off x="2000249" y="933450"/>
            <a:ext cx="856297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1" i="0" dirty="0">
                <a:solidFill>
                  <a:srgbClr val="4D4D4D"/>
                </a:solidFill>
                <a:effectLst/>
                <a:latin typeface="CNN"/>
              </a:rPr>
              <a:t>In her first foreign trip in office, Vice President Kamala Harris traveled to Mexico and </a:t>
            </a:r>
            <a:r>
              <a:rPr lang="en-US" sz="2400" b="1" i="0" dirty="0" err="1">
                <a:solidFill>
                  <a:srgbClr val="4D4D4D"/>
                </a:solidFill>
                <a:effectLst/>
                <a:latin typeface="CNN"/>
              </a:rPr>
              <a:t>Guatemla</a:t>
            </a:r>
            <a:r>
              <a:rPr lang="en-US" sz="2400" b="1" i="0" dirty="0">
                <a:solidFill>
                  <a:srgbClr val="4D4D4D"/>
                </a:solidFill>
                <a:effectLst/>
                <a:latin typeface="CNN"/>
              </a:rPr>
              <a:t> as part of a diplomatic effort to stem the flow of migration at the southern border.</a:t>
            </a:r>
          </a:p>
        </p:txBody>
      </p:sp>
      <p:pic>
        <p:nvPicPr>
          <p:cNvPr id="5124" name="Picture 4">
            <a:extLst>
              <a:ext uri="{FF2B5EF4-FFF2-40B4-BE49-F238E27FC236}">
                <a16:creationId xmlns:a16="http://schemas.microsoft.com/office/drawing/2014/main" id="{593878E0-E210-4537-8AC1-08482289B3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647950"/>
            <a:ext cx="6096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1597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F217223-E13A-44D1-ADA4-93FFE481BC8A}"/>
              </a:ext>
            </a:extLst>
          </p:cNvPr>
          <p:cNvSpPr txBox="1"/>
          <p:nvPr/>
        </p:nvSpPr>
        <p:spPr>
          <a:xfrm>
            <a:off x="1704975" y="438150"/>
            <a:ext cx="826770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1" i="0" dirty="0">
                <a:solidFill>
                  <a:srgbClr val="4D4D4D"/>
                </a:solidFill>
                <a:effectLst/>
                <a:latin typeface="CNN"/>
              </a:rPr>
              <a:t>In a win against cybercriminals, the Justice Department announced that it recovered nearly $2.3 million in Bitcoin paid out during a ransomware attack targeting Colonial Pipeline. The recovered Bitcoin was part of a ransom paid to hackers whose ransomware attack against Colonial Pipeline led to the shutdown of the fuel pipeline, a critical energy artery servicing the Eastern United States.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3A5BEC7C-186E-4B2E-AAB9-2D58DEFBFD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650" y="3115806"/>
            <a:ext cx="6096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5612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5ED0471-688D-4AB1-BE44-EBD7BACC5173}"/>
              </a:ext>
            </a:extLst>
          </p:cNvPr>
          <p:cNvSpPr txBox="1"/>
          <p:nvPr/>
        </p:nvSpPr>
        <p:spPr>
          <a:xfrm>
            <a:off x="2190750" y="628650"/>
            <a:ext cx="817245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1" i="0" dirty="0">
                <a:solidFill>
                  <a:srgbClr val="4D4D4D"/>
                </a:solidFill>
                <a:effectLst/>
                <a:latin typeface="CNN"/>
              </a:rPr>
              <a:t>France is sending a second, much smaller version of the Statue of Liberty to the United States, just in time to be displayed for July 4th celebrations. The “little sister” – just shy of 10 feet tall and weighing some 992 pounds – will be erected from July 1 to July 5 on Ellis Island. France also gave the US the original statue, which was dedicated in 1886.</a:t>
            </a:r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884D2CA4-BEB9-4D23-B740-AD16846FAC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0900" y="3067050"/>
            <a:ext cx="6096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5604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C240AA5-9E33-4122-BCEC-E3DF7560F296}"/>
              </a:ext>
            </a:extLst>
          </p:cNvPr>
          <p:cNvSpPr txBox="1"/>
          <p:nvPr/>
        </p:nvSpPr>
        <p:spPr>
          <a:xfrm>
            <a:off x="971550" y="352426"/>
            <a:ext cx="9963150" cy="67095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en-US" sz="2800" b="0" i="0" dirty="0">
                <a:solidFill>
                  <a:srgbClr val="33475B"/>
                </a:solidFill>
                <a:effectLst/>
                <a:latin typeface="inherit"/>
              </a:rPr>
              <a:t>Classic Quotes</a:t>
            </a:r>
          </a:p>
          <a:p>
            <a:pPr algn="l" fontAlgn="base"/>
            <a:endParaRPr lang="en-US" sz="2800" dirty="0">
              <a:solidFill>
                <a:srgbClr val="33475B"/>
              </a:solidFill>
              <a:latin typeface="inherit"/>
            </a:endParaRPr>
          </a:p>
          <a:p>
            <a:pPr algn="l" fontAlgn="base"/>
            <a:r>
              <a:rPr lang="en-US" sz="2800" b="0" i="0" dirty="0">
                <a:solidFill>
                  <a:srgbClr val="33475B"/>
                </a:solidFill>
                <a:effectLst/>
                <a:latin typeface="inherit"/>
              </a:rPr>
              <a:t>The greatest glory in living lies not in never falling, but in rising every time we fall. </a:t>
            </a:r>
            <a:r>
              <a:rPr lang="en-US" sz="2800" b="0" i="1" dirty="0">
                <a:solidFill>
                  <a:srgbClr val="33475B"/>
                </a:solidFill>
                <a:effectLst/>
                <a:latin typeface="inherit"/>
              </a:rPr>
              <a:t>-Nelson Mandela</a:t>
            </a:r>
          </a:p>
          <a:p>
            <a:pPr algn="l" fontAlgn="base"/>
            <a:endParaRPr lang="en-US" sz="2800" i="1" dirty="0">
              <a:solidFill>
                <a:srgbClr val="33475B"/>
              </a:solidFill>
              <a:latin typeface="inherit"/>
            </a:endParaRPr>
          </a:p>
          <a:p>
            <a:pPr fontAlgn="base"/>
            <a:r>
              <a:rPr lang="en-US" sz="2800" b="0" i="0" dirty="0">
                <a:solidFill>
                  <a:srgbClr val="33475B"/>
                </a:solidFill>
                <a:effectLst/>
                <a:latin typeface="inherit"/>
              </a:rPr>
              <a:t>The way to get started is to quit talking and begin doing. </a:t>
            </a:r>
            <a:r>
              <a:rPr lang="en-US" sz="2800" b="0" i="1" dirty="0">
                <a:solidFill>
                  <a:srgbClr val="33475B"/>
                </a:solidFill>
                <a:effectLst/>
                <a:latin typeface="inherit"/>
              </a:rPr>
              <a:t>-Walt Disney</a:t>
            </a:r>
          </a:p>
          <a:p>
            <a:pPr fontAlgn="base"/>
            <a:endParaRPr lang="en-US" sz="2800" b="0" i="0" dirty="0">
              <a:solidFill>
                <a:srgbClr val="33475B"/>
              </a:solidFill>
              <a:effectLst/>
              <a:latin typeface="inherit"/>
            </a:endParaRPr>
          </a:p>
          <a:p>
            <a:pPr algn="l" fontAlgn="base"/>
            <a:r>
              <a:rPr lang="en-US" sz="2800" b="0" i="0" dirty="0">
                <a:solidFill>
                  <a:srgbClr val="33475B"/>
                </a:solidFill>
                <a:effectLst/>
                <a:latin typeface="inherit"/>
              </a:rPr>
              <a:t>Your time is limited, so don't waste it living someone else's life. Don't be trapped by dogma – which is living with the results of other people's thinking. </a:t>
            </a:r>
            <a:r>
              <a:rPr lang="en-US" sz="2800" b="0" i="1" dirty="0">
                <a:solidFill>
                  <a:srgbClr val="33475B"/>
                </a:solidFill>
                <a:effectLst/>
                <a:latin typeface="inherit"/>
              </a:rPr>
              <a:t>-Steve Jobs</a:t>
            </a:r>
          </a:p>
          <a:p>
            <a:pPr algn="l" fontAlgn="base"/>
            <a:endParaRPr lang="en-US" sz="2800" b="0" i="0" dirty="0">
              <a:solidFill>
                <a:srgbClr val="33475B"/>
              </a:solidFill>
              <a:effectLst/>
              <a:latin typeface="inherit"/>
            </a:endParaRPr>
          </a:p>
          <a:p>
            <a:pPr algn="l" fontAlgn="base"/>
            <a:r>
              <a:rPr lang="en-US" sz="2800" b="0" i="0" dirty="0">
                <a:solidFill>
                  <a:srgbClr val="33475B"/>
                </a:solidFill>
                <a:effectLst/>
                <a:latin typeface="inherit"/>
              </a:rPr>
              <a:t>If life were predictable it would cease to be life, and be without flavor. </a:t>
            </a:r>
            <a:r>
              <a:rPr lang="en-US" sz="2800" b="0" i="1" dirty="0">
                <a:solidFill>
                  <a:srgbClr val="33475B"/>
                </a:solidFill>
                <a:effectLst/>
                <a:latin typeface="inherit"/>
              </a:rPr>
              <a:t>-Eleanor Roosevelt</a:t>
            </a:r>
          </a:p>
          <a:p>
            <a:pPr algn="l" fontAlgn="base"/>
            <a:endParaRPr lang="en-US" sz="2000" b="0" i="0" dirty="0">
              <a:solidFill>
                <a:srgbClr val="33475B"/>
              </a:solidFill>
              <a:effectLst/>
              <a:latin typeface="inherit"/>
            </a:endParaRPr>
          </a:p>
          <a:p>
            <a:pPr algn="l" fontAlgn="base"/>
            <a:endParaRPr lang="en-US" b="0" i="0" dirty="0">
              <a:solidFill>
                <a:srgbClr val="33475B"/>
              </a:solidFill>
              <a:effectLst/>
              <a:latin typeface="inherit"/>
            </a:endParaRPr>
          </a:p>
        </p:txBody>
      </p:sp>
    </p:spTree>
    <p:extLst>
      <p:ext uri="{BB962C8B-B14F-4D97-AF65-F5344CB8AC3E}">
        <p14:creationId xmlns:p14="http://schemas.microsoft.com/office/powerpoint/2010/main" val="2352507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651</Words>
  <Application>Microsoft Office PowerPoint</Application>
  <PresentationFormat>Widescreen</PresentationFormat>
  <Paragraphs>37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abcsans</vt:lpstr>
      <vt:lpstr>CNN</vt:lpstr>
      <vt:lpstr>inherit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 Yue</dc:creator>
  <cp:lastModifiedBy>Lan Yue</cp:lastModifiedBy>
  <cp:revision>25</cp:revision>
  <dcterms:created xsi:type="dcterms:W3CDTF">2021-06-22T22:08:31Z</dcterms:created>
  <dcterms:modified xsi:type="dcterms:W3CDTF">2021-07-03T04:06:13Z</dcterms:modified>
</cp:coreProperties>
</file>