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8" r:id="rId4"/>
    <p:sldId id="259" r:id="rId5"/>
    <p:sldId id="260" r:id="rId6"/>
    <p:sldId id="264" r:id="rId7"/>
    <p:sldId id="261" r:id="rId8"/>
    <p:sldId id="271" r:id="rId9"/>
    <p:sldId id="272" r:id="rId10"/>
    <p:sldId id="273" r:id="rId11"/>
    <p:sldId id="268" r:id="rId12"/>
    <p:sldId id="269" r:id="rId13"/>
    <p:sldId id="270"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 Yue" initials="LY" lastIdx="1" clrIdx="0">
    <p:extLst>
      <p:ext uri="{19B8F6BF-5375-455C-9EA6-DF929625EA0E}">
        <p15:presenceInfo xmlns:p15="http://schemas.microsoft.com/office/powerpoint/2012/main" userId="S::lyue@aici-sp.com::204f9330-c69b-44b4-87dc-9836b6f3ff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9T12:50:44.425"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7/24/2021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7/24/2021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cnn.com/2021/07/21/health/life-expectancy-covid-19-pandemic-cdc-study-wellness/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linedrawing&#10;&#10;Description automatically generated">
            <a:extLst>
              <a:ext uri="{FF2B5EF4-FFF2-40B4-BE49-F238E27FC236}">
                <a16:creationId xmlns:a16="http://schemas.microsoft.com/office/drawing/2014/main" id="{8EA13269-CF64-4895-BE71-F3CF8F15EA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338" y="677674"/>
            <a:ext cx="10333368" cy="4891128"/>
          </a:xfrm>
          <a:prstGeom prst="rect">
            <a:avLst/>
          </a:prstGeom>
        </p:spPr>
      </p:pic>
      <p:sp>
        <p:nvSpPr>
          <p:cNvPr id="10" name="TextBox 9">
            <a:extLst>
              <a:ext uri="{FF2B5EF4-FFF2-40B4-BE49-F238E27FC236}">
                <a16:creationId xmlns:a16="http://schemas.microsoft.com/office/drawing/2014/main" id="{67A8B87F-A6B5-49E5-88B3-0324A51A0DA6}"/>
              </a:ext>
            </a:extLst>
          </p:cNvPr>
          <p:cNvSpPr txBox="1"/>
          <p:nvPr/>
        </p:nvSpPr>
        <p:spPr>
          <a:xfrm>
            <a:off x="974035" y="3816627"/>
            <a:ext cx="9687337" cy="2539157"/>
          </a:xfrm>
          <a:prstGeom prst="rect">
            <a:avLst/>
          </a:prstGeom>
          <a:noFill/>
        </p:spPr>
        <p:txBody>
          <a:bodyPr wrap="square">
            <a:spAutoFit/>
          </a:bodyPr>
          <a:lstStyle/>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Advanced English Class</a:t>
            </a:r>
          </a:p>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Ju</a:t>
            </a:r>
            <a:r>
              <a:rPr lang="en-US" altLang="en-US" sz="4000" b="1" dirty="0">
                <a:latin typeface="+mj-lt"/>
                <a:ea typeface="+mj-ea"/>
                <a:cs typeface="+mj-cs"/>
              </a:rPr>
              <a:t>ly</a:t>
            </a:r>
            <a:r>
              <a:rPr lang="zh-CN" altLang="en-US" sz="4000" b="1" dirty="0">
                <a:latin typeface="+mj-lt"/>
                <a:ea typeface="+mj-ea"/>
                <a:cs typeface="+mj-cs"/>
              </a:rPr>
              <a:t> </a:t>
            </a:r>
            <a:r>
              <a:rPr lang="en-US" altLang="zh-CN" sz="4000" b="1" dirty="0">
                <a:latin typeface="+mj-lt"/>
                <a:ea typeface="+mj-ea"/>
                <a:cs typeface="+mj-cs"/>
              </a:rPr>
              <a:t>24</a:t>
            </a:r>
            <a:r>
              <a:rPr kumimoji="0" lang="en-US" altLang="en-US" sz="4000" b="1" i="0" u="none" strike="noStrike" cap="none" normalizeH="0" baseline="0" dirty="0">
                <a:ln>
                  <a:noFill/>
                </a:ln>
                <a:effectLst/>
                <a:latin typeface="+mj-lt"/>
                <a:ea typeface="+mj-ea"/>
                <a:cs typeface="+mj-cs"/>
              </a:rPr>
              <a:t>, 2021</a:t>
            </a:r>
          </a:p>
          <a:p>
            <a:pPr marL="0" marR="0" lvl="0" indent="0" eaLnBrk="1" fontAlgn="base" hangingPunct="1">
              <a:lnSpc>
                <a:spcPct val="90000"/>
              </a:lnSpc>
              <a:spcAft>
                <a:spcPts val="600"/>
              </a:spcAft>
              <a:buClrTx/>
              <a:buSzTx/>
              <a:tabLst/>
            </a:pPr>
            <a:endParaRPr lang="en-US" altLang="en-US" sz="4000" b="1" dirty="0">
              <a:latin typeface="+mj-lt"/>
              <a:ea typeface="+mj-ea"/>
              <a:cs typeface="+mj-cs"/>
            </a:endParaRPr>
          </a:p>
          <a:p>
            <a:pPr marL="0" marR="0" lvl="0" indent="0" eaLnBrk="1" fontAlgn="base" hangingPunct="1">
              <a:lnSpc>
                <a:spcPct val="90000"/>
              </a:lnSpc>
              <a:spcAft>
                <a:spcPts val="600"/>
              </a:spcAft>
              <a:buClrTx/>
              <a:buSzTx/>
              <a:tabLst/>
            </a:pPr>
            <a:endParaRPr kumimoji="0" lang="en-US" altLang="en-US" sz="4000" b="1" i="0" u="none" strike="noStrike" cap="none" normalizeH="0" baseline="0" dirty="0">
              <a:ln>
                <a:noFill/>
              </a:ln>
              <a:effectLst/>
              <a:latin typeface="+mj-lt"/>
              <a:ea typeface="+mj-ea"/>
              <a:cs typeface="+mj-cs"/>
            </a:endParaRPr>
          </a:p>
        </p:txBody>
      </p:sp>
      <p:sp>
        <p:nvSpPr>
          <p:cNvPr id="11" name="TextBox 10">
            <a:extLst>
              <a:ext uri="{FF2B5EF4-FFF2-40B4-BE49-F238E27FC236}">
                <a16:creationId xmlns:a16="http://schemas.microsoft.com/office/drawing/2014/main" id="{3191F4E5-54D2-42C6-B7FF-DE5E9F79C503}"/>
              </a:ext>
            </a:extLst>
          </p:cNvPr>
          <p:cNvSpPr txBox="1"/>
          <p:nvPr/>
        </p:nvSpPr>
        <p:spPr>
          <a:xfrm>
            <a:off x="974035" y="5781676"/>
            <a:ext cx="6579290" cy="461665"/>
          </a:xfrm>
          <a:prstGeom prst="rect">
            <a:avLst/>
          </a:prstGeom>
          <a:noFill/>
        </p:spPr>
        <p:txBody>
          <a:bodyPr wrap="square" rtlCol="0">
            <a:spAutoFit/>
          </a:bodyPr>
          <a:lstStyle/>
          <a:p>
            <a:r>
              <a:rPr lang="en-US" sz="1200" dirty="0"/>
              <a:t>* Compiled by Sophie Zhang</a:t>
            </a:r>
          </a:p>
          <a:p>
            <a:r>
              <a:rPr lang="en-US" sz="1200" dirty="0"/>
              <a:t>* The materials included here are for English class practice only.  Please do not distribute.</a:t>
            </a:r>
          </a:p>
        </p:txBody>
      </p:sp>
    </p:spTree>
    <p:extLst>
      <p:ext uri="{BB962C8B-B14F-4D97-AF65-F5344CB8AC3E}">
        <p14:creationId xmlns:p14="http://schemas.microsoft.com/office/powerpoint/2010/main" val="234518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E375-574C-416C-B230-B4ADD50A9D12}"/>
              </a:ext>
            </a:extLst>
          </p:cNvPr>
          <p:cNvSpPr>
            <a:spLocks noGrp="1"/>
          </p:cNvSpPr>
          <p:nvPr>
            <p:ph type="title"/>
          </p:nvPr>
        </p:nvSpPr>
        <p:spPr>
          <a:xfrm>
            <a:off x="838200" y="955675"/>
            <a:ext cx="10515600" cy="1325563"/>
          </a:xfrm>
        </p:spPr>
        <p:txBody>
          <a:bodyPr>
            <a:normAutofit fontScale="90000"/>
          </a:bodyPr>
          <a:lstStyle/>
          <a:p>
            <a:r>
              <a:rPr lang="en-US" b="0" i="0" dirty="0">
                <a:solidFill>
                  <a:srgbClr val="4D4D4D"/>
                </a:solidFill>
                <a:effectLst/>
                <a:latin typeface="CNN"/>
              </a:rPr>
              <a:t>Crocs sued Walmart and other entities over trademark infringement, claiming the companies are copying their iconic products.</a:t>
            </a:r>
            <a:br>
              <a:rPr lang="en-US" b="0" i="0" dirty="0">
                <a:solidFill>
                  <a:srgbClr val="4D4D4D"/>
                </a:solidFill>
                <a:effectLst/>
                <a:latin typeface="CNN"/>
              </a:rPr>
            </a:br>
            <a:endParaRPr lang="en-US" dirty="0"/>
          </a:p>
        </p:txBody>
      </p:sp>
      <p:pic>
        <p:nvPicPr>
          <p:cNvPr id="8194" name="Picture 2">
            <a:extLst>
              <a:ext uri="{FF2B5EF4-FFF2-40B4-BE49-F238E27FC236}">
                <a16:creationId xmlns:a16="http://schemas.microsoft.com/office/drawing/2014/main" id="{E545193C-127C-4B78-B449-F1CDAAD4F9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7010" y="2394903"/>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992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EDD5EF-B1E9-45AD-B0EB-A7B3025A9BB5}"/>
              </a:ext>
            </a:extLst>
          </p:cNvPr>
          <p:cNvSpPr>
            <a:spLocks noGrp="1"/>
          </p:cNvSpPr>
          <p:nvPr>
            <p:ph idx="1"/>
          </p:nvPr>
        </p:nvSpPr>
        <p:spPr>
          <a:xfrm>
            <a:off x="838200" y="495301"/>
            <a:ext cx="10363200" cy="5972174"/>
          </a:xfrm>
        </p:spPr>
        <p:txBody>
          <a:bodyPr>
            <a:normAutofit/>
          </a:bodyPr>
          <a:lstStyle/>
          <a:p>
            <a:pPr marL="0" indent="0" algn="ctr">
              <a:buNone/>
            </a:pPr>
            <a:r>
              <a:rPr lang="en-US" b="1" i="0" dirty="0">
                <a:solidFill>
                  <a:srgbClr val="000000"/>
                </a:solidFill>
                <a:effectLst/>
                <a:latin typeface="Cormorant Garamond"/>
              </a:rPr>
              <a:t>Harvard Research Reveals 20 Happiness Habits</a:t>
            </a:r>
          </a:p>
          <a:p>
            <a:pPr algn="l"/>
            <a:r>
              <a:rPr lang="en-US" b="1" i="0" dirty="0">
                <a:solidFill>
                  <a:srgbClr val="7B0C00"/>
                </a:solidFill>
                <a:effectLst/>
                <a:latin typeface="Optima-Regular"/>
              </a:rPr>
              <a:t>1. Be grateful. </a:t>
            </a:r>
            <a:r>
              <a:rPr lang="zh-CN" altLang="en-US" b="1" i="0" dirty="0">
                <a:solidFill>
                  <a:srgbClr val="7B0C00"/>
                </a:solidFill>
                <a:effectLst/>
                <a:latin typeface="Optima-Regular"/>
              </a:rPr>
              <a:t>学会感恩。</a:t>
            </a:r>
            <a:br>
              <a:rPr lang="zh-CN" altLang="en-US" b="0" i="0" dirty="0">
                <a:solidFill>
                  <a:srgbClr val="333333"/>
                </a:solidFill>
                <a:effectLst/>
                <a:latin typeface="-apple-system"/>
              </a:rPr>
            </a:br>
            <a:endParaRPr lang="zh-CN" altLang="en-US" b="0" i="0" dirty="0">
              <a:solidFill>
                <a:srgbClr val="333333"/>
              </a:solidFill>
              <a:effectLst/>
              <a:latin typeface="-apple-system"/>
            </a:endParaRPr>
          </a:p>
          <a:p>
            <a:pPr marL="0" indent="0" algn="just">
              <a:buNone/>
            </a:pPr>
            <a:r>
              <a:rPr lang="en-US" b="0" i="0" dirty="0">
                <a:solidFill>
                  <a:srgbClr val="1E1E1E"/>
                </a:solidFill>
                <a:effectLst/>
                <a:latin typeface="Optima-Regular"/>
              </a:rPr>
              <a:t>Slow down, look around you, and pay attention to the little details in your life – the delicate purple flower on the sidewalk, the beautiful sunset, the hot shower that washes away your long day, and the smile in your partner’s eyes…</a:t>
            </a:r>
            <a:endParaRPr lang="en-US" b="0" i="0" dirty="0">
              <a:solidFill>
                <a:srgbClr val="333333"/>
              </a:solidFill>
              <a:effectLst/>
              <a:latin typeface="-apple-system"/>
            </a:endParaRPr>
          </a:p>
          <a:p>
            <a:pPr marL="0" indent="0" algn="just">
              <a:buNone/>
            </a:pPr>
            <a:br>
              <a:rPr lang="en-US" dirty="0">
                <a:solidFill>
                  <a:srgbClr val="1E1E1E"/>
                </a:solidFill>
                <a:effectLst/>
                <a:latin typeface="Optima-Regular"/>
              </a:rPr>
            </a:br>
            <a:r>
              <a:rPr lang="zh-CN" altLang="en-US" b="0" i="0" dirty="0">
                <a:solidFill>
                  <a:srgbClr val="1E1E1E"/>
                </a:solidFill>
                <a:effectLst/>
                <a:latin typeface="Optima-Regular"/>
              </a:rPr>
              <a:t>放慢脚步，环顾四周，关注生活中的点点滴滴：人行道上娇嫩的紫色花朵、美丽的日落、洗去你一天疲惫的淋浴、伴侣眼中的微笑</a:t>
            </a:r>
            <a:r>
              <a:rPr lang="en-US" altLang="zh-CN" b="0" i="0" dirty="0">
                <a:solidFill>
                  <a:srgbClr val="1E1E1E"/>
                </a:solidFill>
                <a:effectLst/>
                <a:latin typeface="Optima-Regular"/>
              </a:rPr>
              <a:t>……</a:t>
            </a:r>
            <a:endParaRPr lang="zh-CN" altLang="en-US" b="0" i="0" dirty="0">
              <a:solidFill>
                <a:srgbClr val="333333"/>
              </a:solidFill>
              <a:effectLst/>
              <a:latin typeface="-apple-system"/>
            </a:endParaRPr>
          </a:p>
          <a:p>
            <a:pPr marL="0" indent="0" algn="ctr">
              <a:buNone/>
            </a:pPr>
            <a:endParaRPr lang="en-US" b="1" i="0" dirty="0">
              <a:solidFill>
                <a:srgbClr val="000000"/>
              </a:solidFill>
              <a:effectLst/>
              <a:latin typeface="Cormorant Garamond"/>
            </a:endParaRPr>
          </a:p>
        </p:txBody>
      </p:sp>
    </p:spTree>
    <p:extLst>
      <p:ext uri="{BB962C8B-B14F-4D97-AF65-F5344CB8AC3E}">
        <p14:creationId xmlns:p14="http://schemas.microsoft.com/office/powerpoint/2010/main" val="3838031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CF9F61-0388-4B47-9346-F40071F01927}"/>
              </a:ext>
            </a:extLst>
          </p:cNvPr>
          <p:cNvSpPr>
            <a:spLocks noGrp="1"/>
          </p:cNvSpPr>
          <p:nvPr>
            <p:ph idx="1"/>
          </p:nvPr>
        </p:nvSpPr>
        <p:spPr>
          <a:xfrm>
            <a:off x="838200" y="85726"/>
            <a:ext cx="10515600" cy="6600824"/>
          </a:xfrm>
        </p:spPr>
        <p:txBody>
          <a:bodyPr>
            <a:normAutofit lnSpcReduction="10000"/>
          </a:bodyPr>
          <a:lstStyle/>
          <a:p>
            <a:pPr marL="0" indent="0" algn="ctr">
              <a:buNone/>
            </a:pPr>
            <a:endParaRPr lang="en-US" b="1" dirty="0">
              <a:solidFill>
                <a:srgbClr val="87240F"/>
              </a:solidFill>
              <a:latin typeface="vollkorn"/>
            </a:endParaRPr>
          </a:p>
          <a:p>
            <a:pPr marL="0" indent="0" algn="just">
              <a:buNone/>
            </a:pPr>
            <a:r>
              <a:rPr lang="en-US" sz="2400" b="1" dirty="0">
                <a:solidFill>
                  <a:srgbClr val="7B0C00"/>
                </a:solidFill>
                <a:effectLst/>
                <a:latin typeface="Optima-Regular"/>
              </a:rPr>
              <a:t>2. Choose your friends wisely. </a:t>
            </a:r>
            <a:r>
              <a:rPr lang="zh-CN" altLang="en-US" sz="2400" b="1" dirty="0">
                <a:solidFill>
                  <a:srgbClr val="7B0C00"/>
                </a:solidFill>
                <a:effectLst/>
                <a:latin typeface="Optima-Regular"/>
              </a:rPr>
              <a:t>明智地选择你的朋友。</a:t>
            </a:r>
            <a:br>
              <a:rPr lang="zh-CN" altLang="en-US" sz="2400" dirty="0">
                <a:solidFill>
                  <a:srgbClr val="1E1E1E"/>
                </a:solidFill>
                <a:effectLst/>
                <a:latin typeface="Optima-Regular"/>
              </a:rPr>
            </a:br>
            <a:r>
              <a:rPr lang="en-US" sz="2400" b="0" i="0" dirty="0">
                <a:solidFill>
                  <a:srgbClr val="1E1E1E"/>
                </a:solidFill>
                <a:effectLst/>
                <a:latin typeface="Optima-Regular"/>
              </a:rPr>
              <a:t>According to Harvard, the most important external factors affecting individual happiness are human relationships. So if you want to be happy, choose to be around people who are optimistic, who appreciate you as you are, and who can make your life richer, bigger, more fun, and more meaningful.</a:t>
            </a:r>
            <a:endParaRPr lang="en-US" sz="2400" b="0" i="0" dirty="0">
              <a:solidFill>
                <a:srgbClr val="333333"/>
              </a:solidFill>
              <a:effectLst/>
              <a:latin typeface="-apple-system"/>
            </a:endParaRPr>
          </a:p>
          <a:p>
            <a:pPr marL="0" indent="0" algn="just">
              <a:buNone/>
            </a:pPr>
            <a:r>
              <a:rPr lang="zh-CN" altLang="en-US" sz="2400" b="0" i="0" dirty="0">
                <a:solidFill>
                  <a:srgbClr val="1E1E1E"/>
                </a:solidFill>
                <a:effectLst/>
                <a:latin typeface="Optima-Regular"/>
              </a:rPr>
              <a:t>哈佛认为，影响个人幸福感最重要的外部因素是人际关系。所以，如果你想快乐，就选择和那些乐观的人在一起，他们欣赏真实的你，他们能让你的生活更丰富、更有趣、更有</a:t>
            </a:r>
            <a:endParaRPr lang="en-US" altLang="zh-CN" sz="2400" b="0" i="0" dirty="0">
              <a:solidFill>
                <a:srgbClr val="1E1E1E"/>
              </a:solidFill>
              <a:effectLst/>
              <a:latin typeface="Optima-Regular"/>
            </a:endParaRPr>
          </a:p>
          <a:p>
            <a:pPr marL="0" indent="0" algn="l">
              <a:buNone/>
            </a:pPr>
            <a:endParaRPr lang="en-US" sz="2400" dirty="0">
              <a:solidFill>
                <a:srgbClr val="1E1E1E"/>
              </a:solidFill>
              <a:latin typeface="Optima-Regular"/>
            </a:endParaRPr>
          </a:p>
          <a:p>
            <a:pPr marL="0" indent="0" algn="l">
              <a:buNone/>
            </a:pPr>
            <a:r>
              <a:rPr lang="en-US" sz="2400" dirty="0">
                <a:solidFill>
                  <a:srgbClr val="1E1E1E"/>
                </a:solidFill>
                <a:latin typeface="Optima-Regular"/>
              </a:rPr>
              <a:t>3. Cultivate compassion. </a:t>
            </a:r>
            <a:r>
              <a:rPr lang="zh-CN" altLang="en-US" sz="2400" dirty="0">
                <a:solidFill>
                  <a:srgbClr val="1E1E1E"/>
                </a:solidFill>
                <a:latin typeface="Optima-Regular"/>
              </a:rPr>
              <a:t>培养同情心。</a:t>
            </a:r>
            <a:endParaRPr lang="en-US" altLang="zh-CN" sz="2400" dirty="0">
              <a:solidFill>
                <a:srgbClr val="1E1E1E"/>
              </a:solidFill>
              <a:latin typeface="Optima-Regular"/>
            </a:endParaRPr>
          </a:p>
          <a:p>
            <a:pPr marL="0" indent="0" algn="l">
              <a:buNone/>
            </a:pPr>
            <a:r>
              <a:rPr lang="en-US" sz="2400" dirty="0">
                <a:solidFill>
                  <a:srgbClr val="1E1E1E"/>
                </a:solidFill>
                <a:latin typeface="Optima-Regular"/>
              </a:rPr>
              <a:t>When we try to step into other people’s shoes and understand a situation from another’s perspective, we’re more likely to handle the situation with compassion, objectivity and effectiveness. There will be less conflicts and more happiness.</a:t>
            </a:r>
          </a:p>
          <a:p>
            <a:pPr marL="0" indent="0" algn="just">
              <a:buNone/>
            </a:pPr>
            <a:r>
              <a:rPr lang="zh-CN" altLang="en-US" sz="2400" dirty="0">
                <a:solidFill>
                  <a:srgbClr val="1E1E1E"/>
                </a:solidFill>
                <a:latin typeface="Optima-Regular"/>
              </a:rPr>
              <a:t>当我们尝试换位思考并从他人的角度理解情况时，我们更有可能以同情心、客观性和有效性来处理问题。 生活中就会少一些冲突，多一些快乐。</a:t>
            </a:r>
          </a:p>
          <a:p>
            <a:pPr marL="0" indent="0" algn="just">
              <a:buNone/>
            </a:pPr>
            <a:r>
              <a:rPr lang="zh-CN" altLang="en-US" sz="2400" dirty="0">
                <a:solidFill>
                  <a:srgbClr val="1E1E1E"/>
                </a:solidFill>
                <a:latin typeface="Optima-Regular"/>
              </a:rPr>
              <a:t>意义。</a:t>
            </a:r>
          </a:p>
        </p:txBody>
      </p:sp>
    </p:spTree>
    <p:extLst>
      <p:ext uri="{BB962C8B-B14F-4D97-AF65-F5344CB8AC3E}">
        <p14:creationId xmlns:p14="http://schemas.microsoft.com/office/powerpoint/2010/main" val="3273514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34425A-4CF0-4ECF-9D8F-F4E65F02F4DB}"/>
              </a:ext>
            </a:extLst>
          </p:cNvPr>
          <p:cNvSpPr>
            <a:spLocks noGrp="1"/>
          </p:cNvSpPr>
          <p:nvPr>
            <p:ph idx="1"/>
          </p:nvPr>
        </p:nvSpPr>
        <p:spPr>
          <a:xfrm>
            <a:off x="714375" y="114300"/>
            <a:ext cx="10639425" cy="6524625"/>
          </a:xfrm>
        </p:spPr>
        <p:txBody>
          <a:bodyPr>
            <a:normAutofit fontScale="92500" lnSpcReduction="20000"/>
          </a:bodyPr>
          <a:lstStyle/>
          <a:p>
            <a:pPr algn="l"/>
            <a:r>
              <a:rPr lang="en-US" b="1" i="0" dirty="0">
                <a:solidFill>
                  <a:srgbClr val="7B0C00"/>
                </a:solidFill>
                <a:effectLst/>
                <a:latin typeface="Optima-Regular"/>
              </a:rPr>
              <a:t>4. Keep learning. </a:t>
            </a:r>
            <a:r>
              <a:rPr lang="zh-CN" altLang="en-US" b="1" i="0" dirty="0">
                <a:solidFill>
                  <a:srgbClr val="7B0C00"/>
                </a:solidFill>
                <a:effectLst/>
                <a:latin typeface="Optima-Regular"/>
              </a:rPr>
              <a:t>不断学习。</a:t>
            </a:r>
            <a:endParaRPr lang="zh-CN" altLang="en-US" b="0" i="0" dirty="0">
              <a:solidFill>
                <a:srgbClr val="333333"/>
              </a:solidFill>
              <a:effectLst/>
              <a:latin typeface="-apple-system"/>
            </a:endParaRPr>
          </a:p>
          <a:p>
            <a:pPr marL="0" indent="0" algn="just">
              <a:buNone/>
            </a:pPr>
            <a:r>
              <a:rPr lang="en-US" b="0" i="0" dirty="0">
                <a:solidFill>
                  <a:srgbClr val="1E1E1E"/>
                </a:solidFill>
                <a:effectLst/>
                <a:latin typeface="Optima-Regular"/>
              </a:rPr>
              <a:t>Learning keeps us young and dreams keep us alive. When we engage our brains and put them toward productive uses, we’re less likely to dwell on unhappy thoughts and much more likely to feel happy and fulfilled.</a:t>
            </a:r>
            <a:endParaRPr lang="en-US" b="0" i="0" dirty="0">
              <a:solidFill>
                <a:srgbClr val="333333"/>
              </a:solidFill>
              <a:effectLst/>
              <a:latin typeface="-apple-system"/>
            </a:endParaRPr>
          </a:p>
          <a:p>
            <a:pPr marL="0" indent="0" algn="just">
              <a:buNone/>
            </a:pPr>
            <a:r>
              <a:rPr lang="zh-CN" altLang="en-US" b="0" i="0" dirty="0">
                <a:solidFill>
                  <a:srgbClr val="1E1E1E"/>
                </a:solidFill>
                <a:effectLst/>
                <a:latin typeface="Optima-Regular"/>
              </a:rPr>
              <a:t>学习让我们保持年轻，梦想让我们充满活力。当我们调动大脑，进行运作的时候，我们就不太可能沉迷于不愉快的想法，而更有可能感到快乐和满足。</a:t>
            </a:r>
            <a:endParaRPr lang="zh-CN" altLang="en-US" b="0" i="0" dirty="0">
              <a:solidFill>
                <a:srgbClr val="333333"/>
              </a:solidFill>
              <a:effectLst/>
              <a:latin typeface="-apple-system"/>
            </a:endParaRPr>
          </a:p>
          <a:p>
            <a:pPr marL="0" indent="0" algn="l">
              <a:buNone/>
            </a:pPr>
            <a:r>
              <a:rPr lang="en-US" altLang="zh-CN" b="1" i="0" dirty="0">
                <a:solidFill>
                  <a:srgbClr val="7B0C00"/>
                </a:solidFill>
                <a:effectLst/>
                <a:latin typeface="Optima-Regular"/>
              </a:rPr>
              <a:t>5. </a:t>
            </a:r>
            <a:r>
              <a:rPr lang="en-US" b="1" i="0" dirty="0">
                <a:solidFill>
                  <a:srgbClr val="7B0C00"/>
                </a:solidFill>
                <a:effectLst/>
                <a:latin typeface="Optima-Regular"/>
              </a:rPr>
              <a:t>Become a problem solver. </a:t>
            </a:r>
            <a:r>
              <a:rPr lang="zh-CN" altLang="en-US" b="1" i="0" dirty="0">
                <a:solidFill>
                  <a:srgbClr val="7B0C00"/>
                </a:solidFill>
                <a:effectLst/>
                <a:latin typeface="Optima-Regular"/>
              </a:rPr>
              <a:t>成为问题的解决者。</a:t>
            </a:r>
            <a:endParaRPr lang="zh-CN" altLang="en-US" b="0" i="0" dirty="0">
              <a:solidFill>
                <a:srgbClr val="333333"/>
              </a:solidFill>
              <a:effectLst/>
              <a:latin typeface="-apple-system"/>
            </a:endParaRPr>
          </a:p>
          <a:p>
            <a:pPr marL="0" indent="0" algn="just">
              <a:buNone/>
            </a:pPr>
            <a:r>
              <a:rPr lang="en-US" b="0" i="0" dirty="0">
                <a:solidFill>
                  <a:srgbClr val="1E1E1E"/>
                </a:solidFill>
                <a:effectLst/>
                <a:latin typeface="Optima-Regular"/>
              </a:rPr>
              <a:t>Happy people are problem solvers. When they encounter a challenge in life, they don’t beat themselves up and fall into a depressive state. Instead, they face up to the challenge and channel their energies toward finding creative a solution. By becoming a problem solver, you’ll build up your self-confidence and your ability to accomplish whatever it is you set your mind to – and whatever challenges life throws your way.</a:t>
            </a:r>
            <a:endParaRPr lang="en-US" b="0" i="0" dirty="0">
              <a:solidFill>
                <a:srgbClr val="333333"/>
              </a:solidFill>
              <a:effectLst/>
              <a:latin typeface="-apple-system"/>
            </a:endParaRPr>
          </a:p>
          <a:p>
            <a:pPr marL="0" indent="0" algn="just">
              <a:buNone/>
            </a:pPr>
            <a:endParaRPr lang="en-US" altLang="zh-CN" b="0" i="0" dirty="0">
              <a:solidFill>
                <a:srgbClr val="1E1E1E"/>
              </a:solidFill>
              <a:effectLst/>
              <a:latin typeface="Optima-Regular"/>
            </a:endParaRPr>
          </a:p>
          <a:p>
            <a:pPr marL="0" indent="0" algn="just">
              <a:buNone/>
            </a:pPr>
            <a:r>
              <a:rPr lang="zh-CN" altLang="en-US" b="0" i="0" dirty="0">
                <a:solidFill>
                  <a:srgbClr val="1E1E1E"/>
                </a:solidFill>
                <a:effectLst/>
                <a:latin typeface="Optima-Regular"/>
              </a:rPr>
              <a:t>快乐的人是解决问题的人。 当他们遇到生活中的挑战时，他们不会自暴自弃，陷入抑郁状态。 相反，他们直面挑战，调动全身力量寻找解决办法。通过成为一个问题解决者，你将建立自信，并有能力完成定下的目标</a:t>
            </a:r>
            <a:r>
              <a:rPr lang="en-US" altLang="zh-CN" b="0" i="0" dirty="0">
                <a:solidFill>
                  <a:srgbClr val="1E1E1E"/>
                </a:solidFill>
                <a:effectLst/>
                <a:latin typeface="Optima-Regular"/>
              </a:rPr>
              <a:t>——</a:t>
            </a:r>
            <a:r>
              <a:rPr lang="zh-CN" altLang="en-US" b="0" i="0" dirty="0">
                <a:solidFill>
                  <a:srgbClr val="1E1E1E"/>
                </a:solidFill>
                <a:effectLst/>
                <a:latin typeface="Optima-Regular"/>
              </a:rPr>
              <a:t>无论生活给您带来什么样的挑战。</a:t>
            </a:r>
            <a:endParaRPr lang="zh-CN" altLang="en-US" b="0" i="0" dirty="0">
              <a:solidFill>
                <a:srgbClr val="333333"/>
              </a:solidFill>
              <a:effectLst/>
              <a:latin typeface="-apple-system"/>
            </a:endParaRPr>
          </a:p>
          <a:p>
            <a:pPr marL="0" indent="0" fontAlgn="base">
              <a:lnSpc>
                <a:spcPct val="100000"/>
              </a:lnSpc>
              <a:buNone/>
            </a:pPr>
            <a:endParaRPr lang="en-US" sz="2000" dirty="0">
              <a:solidFill>
                <a:srgbClr val="333333"/>
              </a:solidFill>
              <a:latin typeface="Georgia" panose="02040502050405020303" pitchFamily="18" charset="0"/>
            </a:endParaRPr>
          </a:p>
          <a:p>
            <a:pPr marL="0" indent="0" algn="l" fontAlgn="base">
              <a:buNone/>
            </a:pPr>
            <a:endParaRPr lang="en-US" sz="2800" dirty="0">
              <a:solidFill>
                <a:srgbClr val="33475B"/>
              </a:solidFill>
              <a:latin typeface="inherit"/>
            </a:endParaRPr>
          </a:p>
        </p:txBody>
      </p:sp>
    </p:spTree>
    <p:extLst>
      <p:ext uri="{BB962C8B-B14F-4D97-AF65-F5344CB8AC3E}">
        <p14:creationId xmlns:p14="http://schemas.microsoft.com/office/powerpoint/2010/main" val="632417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D310-352E-4EF3-A417-D4349DC6DA5E}"/>
              </a:ext>
            </a:extLst>
          </p:cNvPr>
          <p:cNvSpPr>
            <a:spLocks noGrp="1"/>
          </p:cNvSpPr>
          <p:nvPr>
            <p:ph type="title"/>
          </p:nvPr>
        </p:nvSpPr>
        <p:spPr>
          <a:xfrm>
            <a:off x="838200" y="365125"/>
            <a:ext cx="10515600" cy="4835525"/>
          </a:xfrm>
        </p:spPr>
        <p:txBody>
          <a:bodyPr>
            <a:normAutofit/>
          </a:bodyPr>
          <a:lstStyle/>
          <a:p>
            <a:br>
              <a:rPr lang="en-US" dirty="0"/>
            </a:br>
            <a:r>
              <a:rPr lang="en-US" dirty="0"/>
              <a:t>To be continued next week…</a:t>
            </a:r>
            <a:br>
              <a:rPr lang="en-US" dirty="0"/>
            </a:br>
            <a:br>
              <a:rPr lang="en-US" dirty="0"/>
            </a:br>
            <a:r>
              <a:rPr lang="en-US" sz="2800" dirty="0"/>
              <a:t>Source:</a:t>
            </a:r>
            <a:br>
              <a:rPr lang="en-US" dirty="0"/>
            </a:br>
            <a:r>
              <a:rPr lang="en-US" sz="2400" dirty="0"/>
              <a:t>1. CNN Weekly News</a:t>
            </a:r>
            <a:br>
              <a:rPr lang="en-US" sz="2400" dirty="0"/>
            </a:br>
            <a:r>
              <a:rPr lang="en-US" sz="2400" dirty="0"/>
              <a:t>2.https://mp.weixin.qq.com/s/hd_61QsptiSyKL020iHh4g</a:t>
            </a:r>
          </a:p>
        </p:txBody>
      </p:sp>
    </p:spTree>
    <p:extLst>
      <p:ext uri="{BB962C8B-B14F-4D97-AF65-F5344CB8AC3E}">
        <p14:creationId xmlns:p14="http://schemas.microsoft.com/office/powerpoint/2010/main" val="127438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3890162-AAC3-4C0F-8335-6D20206D6D1F}"/>
              </a:ext>
            </a:extLst>
          </p:cNvPr>
          <p:cNvSpPr>
            <a:spLocks noChangeArrowheads="1"/>
          </p:cNvSpPr>
          <p:nvPr/>
        </p:nvSpPr>
        <p:spPr bwMode="auto">
          <a:xfrm>
            <a:off x="467140" y="474979"/>
            <a:ext cx="1033421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l"/>
            <a:r>
              <a:rPr lang="en-US" sz="2800" b="0" i="0" dirty="0">
                <a:solidFill>
                  <a:srgbClr val="4D4D4D"/>
                </a:solidFill>
                <a:effectLst/>
                <a:latin typeface="CNN"/>
              </a:rPr>
              <a:t>Exacerbated by the effects of climate change, the Bootleg Fire has ravaged hundreds of thousands of acres. The fire is located in southern Oregon and has burned nearly 400,000 acres, making it the third largest wildfire in the state’s history.</a:t>
            </a:r>
          </a:p>
          <a:p>
            <a:br>
              <a:rPr lang="en-US" sz="2800" dirty="0"/>
            </a:br>
            <a:endParaRPr lang="en-US" sz="2800" b="0" i="0" dirty="0">
              <a:solidFill>
                <a:srgbClr val="4D4D4D"/>
              </a:solidFill>
              <a:effectLst/>
              <a:latin typeface="CNN"/>
            </a:endParaRPr>
          </a:p>
        </p:txBody>
      </p:sp>
      <p:pic>
        <p:nvPicPr>
          <p:cNvPr id="2" name="Picture 2">
            <a:extLst>
              <a:ext uri="{FF2B5EF4-FFF2-40B4-BE49-F238E27FC236}">
                <a16:creationId xmlns:a16="http://schemas.microsoft.com/office/drawing/2014/main" id="{1C2CBEC3-98D0-4A8B-B6BA-BFFC227C7B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113" y="2627658"/>
            <a:ext cx="7239000" cy="4071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05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A091F1-FF9F-4145-93DB-2629E0BFBE13}"/>
              </a:ext>
            </a:extLst>
          </p:cNvPr>
          <p:cNvSpPr txBox="1"/>
          <p:nvPr/>
        </p:nvSpPr>
        <p:spPr>
          <a:xfrm>
            <a:off x="838200" y="485776"/>
            <a:ext cx="10515600" cy="2246769"/>
          </a:xfrm>
          <a:prstGeom prst="rect">
            <a:avLst/>
          </a:prstGeom>
          <a:noFill/>
        </p:spPr>
        <p:txBody>
          <a:bodyPr wrap="square">
            <a:spAutoFit/>
          </a:bodyPr>
          <a:lstStyle/>
          <a:p>
            <a:pPr algn="l"/>
            <a:r>
              <a:rPr lang="en-US" sz="2800" b="0" i="0" dirty="0">
                <a:solidFill>
                  <a:srgbClr val="4D4D4D"/>
                </a:solidFill>
                <a:effectLst/>
                <a:latin typeface="CNN"/>
              </a:rPr>
              <a:t>“Space Jam: A New Legacy,” a sequel to the iconic “Space Jam” movie, is hitting theaters. NBA star LeBron James stars as the main character this time aroun</a:t>
            </a:r>
            <a:r>
              <a:rPr lang="en-US" sz="2800" dirty="0">
                <a:solidFill>
                  <a:srgbClr val="4D4D4D"/>
                </a:solidFill>
                <a:latin typeface="CNN"/>
              </a:rPr>
              <a:t>d in “Space Jam: A New Legacy” </a:t>
            </a:r>
            <a:r>
              <a:rPr lang="en-US" sz="2800" b="0" i="0" dirty="0">
                <a:solidFill>
                  <a:srgbClr val="4D4D4D"/>
                </a:solidFill>
                <a:effectLst/>
                <a:latin typeface="CNN"/>
              </a:rPr>
              <a:t>surrounded by a classic lineup of cartoon friends.  Michael Jordan starred in the original 1996 film.</a:t>
            </a:r>
          </a:p>
        </p:txBody>
      </p:sp>
      <p:pic>
        <p:nvPicPr>
          <p:cNvPr id="2" name="Picture 2">
            <a:extLst>
              <a:ext uri="{FF2B5EF4-FFF2-40B4-BE49-F238E27FC236}">
                <a16:creationId xmlns:a16="http://schemas.microsoft.com/office/drawing/2014/main" id="{DFE2DA5C-B9AA-46B1-94FE-851B38A3AC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8426" y="2827682"/>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714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47E9AD-1FCB-4DED-B1B3-0F30E2D23BA4}"/>
              </a:ext>
            </a:extLst>
          </p:cNvPr>
          <p:cNvSpPr txBox="1"/>
          <p:nvPr/>
        </p:nvSpPr>
        <p:spPr>
          <a:xfrm>
            <a:off x="1676400" y="428625"/>
            <a:ext cx="7239000" cy="2308324"/>
          </a:xfrm>
          <a:prstGeom prst="rect">
            <a:avLst/>
          </a:prstGeom>
          <a:noFill/>
        </p:spPr>
        <p:txBody>
          <a:bodyPr wrap="square">
            <a:spAutoFit/>
          </a:bodyPr>
          <a:lstStyle/>
          <a:p>
            <a:pPr algn="l"/>
            <a:r>
              <a:rPr lang="en-US" sz="2400" b="0" i="0" dirty="0">
                <a:solidFill>
                  <a:srgbClr val="4D4D4D"/>
                </a:solidFill>
                <a:effectLst/>
                <a:latin typeface="CNN"/>
              </a:rPr>
              <a:t>The Dow plunged nearly 725 points, the largest drop since late October.  Investors reacted to increases in Covid-19 cases and the potential ramifications of the more-transmissible Delta variant, all culminating in fears of a pandemic resurgence threatening economic recovery. </a:t>
            </a:r>
          </a:p>
        </p:txBody>
      </p:sp>
      <p:pic>
        <p:nvPicPr>
          <p:cNvPr id="2" name="Picture 2">
            <a:extLst>
              <a:ext uri="{FF2B5EF4-FFF2-40B4-BE49-F238E27FC236}">
                <a16:creationId xmlns:a16="http://schemas.microsoft.com/office/drawing/2014/main" id="{27DA3E5F-0685-421E-9F1F-E16F48F9BA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1469" y="300037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54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BC8F22-14D9-4BB3-ADE5-249A5E621830}"/>
              </a:ext>
            </a:extLst>
          </p:cNvPr>
          <p:cNvSpPr txBox="1"/>
          <p:nvPr/>
        </p:nvSpPr>
        <p:spPr>
          <a:xfrm>
            <a:off x="2000249" y="419100"/>
            <a:ext cx="8562975" cy="2677656"/>
          </a:xfrm>
          <a:prstGeom prst="rect">
            <a:avLst/>
          </a:prstGeom>
          <a:noFill/>
        </p:spPr>
        <p:txBody>
          <a:bodyPr wrap="square">
            <a:spAutoFit/>
          </a:bodyPr>
          <a:lstStyle/>
          <a:p>
            <a:pPr algn="l"/>
            <a:r>
              <a:rPr lang="en-US" sz="2400" b="0" i="0" dirty="0">
                <a:solidFill>
                  <a:srgbClr val="4D4D4D"/>
                </a:solidFill>
                <a:effectLst/>
                <a:latin typeface="CNN"/>
              </a:rPr>
              <a:t>Myanmar’s military junta still holds widespread power over the country following a February coup. Now, a new report reveals they also have a commanding hold on the jade industry. Myanmar produces about 70% of the world’s jade, worth billions of dollars, and the junta has such a strong hold that experts say it would be nearly impossible to buy the gem there without enriching the country’s generals and their allies.</a:t>
            </a:r>
          </a:p>
        </p:txBody>
      </p:sp>
      <p:pic>
        <p:nvPicPr>
          <p:cNvPr id="4098" name="Picture 2">
            <a:extLst>
              <a:ext uri="{FF2B5EF4-FFF2-40B4-BE49-F238E27FC236}">
                <a16:creationId xmlns:a16="http://schemas.microsoft.com/office/drawing/2014/main" id="{ECA389FD-6E6C-4D3A-8FB5-BF15FDF29D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700" y="316230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59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217223-E13A-44D1-ADA4-93FFE481BC8A}"/>
              </a:ext>
            </a:extLst>
          </p:cNvPr>
          <p:cNvSpPr txBox="1"/>
          <p:nvPr/>
        </p:nvSpPr>
        <p:spPr>
          <a:xfrm>
            <a:off x="1704975" y="244475"/>
            <a:ext cx="8267700" cy="2308324"/>
          </a:xfrm>
          <a:prstGeom prst="rect">
            <a:avLst/>
          </a:prstGeom>
          <a:noFill/>
        </p:spPr>
        <p:txBody>
          <a:bodyPr wrap="square">
            <a:spAutoFit/>
          </a:bodyPr>
          <a:lstStyle/>
          <a:p>
            <a:pPr algn="l"/>
            <a:r>
              <a:rPr lang="en-US" sz="2400" b="0" i="0" dirty="0">
                <a:solidFill>
                  <a:srgbClr val="4D4D4D"/>
                </a:solidFill>
                <a:effectLst/>
                <a:latin typeface="CNN"/>
              </a:rPr>
              <a:t>The Biden administration has leveled blame against China for some of the latest wide-scale cyber breaches, including a recent attack against Microsoft’s email system. The US, along with some its closest foreign allies in Europe and Asia, released a coordinated statement accusing China’s Ministry of State Security as being behind some of the latest cyberattacks.</a:t>
            </a:r>
          </a:p>
        </p:txBody>
      </p:sp>
      <p:pic>
        <p:nvPicPr>
          <p:cNvPr id="4098" name="Picture 2">
            <a:extLst>
              <a:ext uri="{FF2B5EF4-FFF2-40B4-BE49-F238E27FC236}">
                <a16:creationId xmlns:a16="http://schemas.microsoft.com/office/drawing/2014/main" id="{7526F101-D312-4376-A191-69E9B66FEB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4625" y="311467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61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5ED0471-688D-4AB1-BE44-EBD7BACC5173}"/>
              </a:ext>
            </a:extLst>
          </p:cNvPr>
          <p:cNvSpPr txBox="1"/>
          <p:nvPr/>
        </p:nvSpPr>
        <p:spPr>
          <a:xfrm>
            <a:off x="2276475" y="419100"/>
            <a:ext cx="8172450" cy="1200329"/>
          </a:xfrm>
          <a:prstGeom prst="rect">
            <a:avLst/>
          </a:prstGeom>
          <a:noFill/>
        </p:spPr>
        <p:txBody>
          <a:bodyPr wrap="square">
            <a:spAutoFit/>
          </a:bodyPr>
          <a:lstStyle/>
          <a:p>
            <a:pPr algn="l"/>
            <a:r>
              <a:rPr lang="en-US" sz="2400" b="0" i="0" dirty="0">
                <a:solidFill>
                  <a:srgbClr val="4D4D4D"/>
                </a:solidFill>
                <a:effectLst/>
                <a:latin typeface="CNN"/>
              </a:rPr>
              <a:t>According to an article published in JAMA Internal Medicine,</a:t>
            </a:r>
            <a:r>
              <a:rPr lang="en-US" sz="2400" dirty="0">
                <a:solidFill>
                  <a:srgbClr val="4D4D4D"/>
                </a:solidFill>
                <a:latin typeface="CNN"/>
              </a:rPr>
              <a:t> c</a:t>
            </a:r>
            <a:r>
              <a:rPr lang="en-US" sz="2400" b="0" i="0" dirty="0">
                <a:solidFill>
                  <a:srgbClr val="4D4D4D"/>
                </a:solidFill>
                <a:effectLst/>
                <a:latin typeface="CNN"/>
              </a:rPr>
              <a:t>ontrary to popular belief, drinking coffee doesn’t actually cause heart palpitations.</a:t>
            </a:r>
          </a:p>
        </p:txBody>
      </p:sp>
      <p:pic>
        <p:nvPicPr>
          <p:cNvPr id="5122" name="Picture 2">
            <a:extLst>
              <a:ext uri="{FF2B5EF4-FFF2-40B4-BE49-F238E27FC236}">
                <a16:creationId xmlns:a16="http://schemas.microsoft.com/office/drawing/2014/main" id="{6E6C915A-E63F-4429-A5AC-CF4F6C7E04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34315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0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B2902-C78A-4309-94A1-B4B1C7CBCF9F}"/>
              </a:ext>
            </a:extLst>
          </p:cNvPr>
          <p:cNvSpPr>
            <a:spLocks noGrp="1"/>
          </p:cNvSpPr>
          <p:nvPr>
            <p:ph type="title"/>
          </p:nvPr>
        </p:nvSpPr>
        <p:spPr>
          <a:xfrm>
            <a:off x="1057275" y="1258570"/>
            <a:ext cx="10515600" cy="1325563"/>
          </a:xfrm>
        </p:spPr>
        <p:txBody>
          <a:bodyPr>
            <a:noAutofit/>
          </a:bodyPr>
          <a:lstStyle/>
          <a:p>
            <a:r>
              <a:rPr lang="en-US" sz="3200" b="0" i="0" dirty="0">
                <a:solidFill>
                  <a:srgbClr val="4D4D4D"/>
                </a:solidFill>
                <a:effectLst/>
                <a:latin typeface="CNN"/>
              </a:rPr>
              <a:t>New CDC research found that US life-expectancy decreased in 2020 from 78.8 years in 2019. The average life expectancy </a:t>
            </a:r>
            <a:r>
              <a:rPr lang="en-US" sz="3200" b="0" i="0" u="none" strike="noStrike" dirty="0">
                <a:solidFill>
                  <a:srgbClr val="006598"/>
                </a:solidFill>
                <a:effectLst/>
                <a:latin typeface="CNN"/>
                <a:hlinkClick r:id="rId2"/>
              </a:rPr>
              <a:t>dropped by 1.5 years last year</a:t>
            </a:r>
            <a:r>
              <a:rPr lang="en-US" sz="3200" b="0" i="0" dirty="0">
                <a:solidFill>
                  <a:srgbClr val="4D4D4D"/>
                </a:solidFill>
                <a:effectLst/>
                <a:latin typeface="CNN"/>
              </a:rPr>
              <a:t>, going from 78.8 years in 2019 to 77.3 years in 2020 – all primarily due to an increase in death caused by the Covid-19 pandemic.</a:t>
            </a:r>
            <a:br>
              <a:rPr lang="en-US" sz="3200" b="0" i="0" dirty="0">
                <a:solidFill>
                  <a:srgbClr val="4D4D4D"/>
                </a:solidFill>
                <a:effectLst/>
                <a:latin typeface="CNN"/>
              </a:rPr>
            </a:br>
            <a:endParaRPr lang="en-US" sz="3200" dirty="0"/>
          </a:p>
        </p:txBody>
      </p:sp>
      <p:pic>
        <p:nvPicPr>
          <p:cNvPr id="6146" name="Picture 2">
            <a:extLst>
              <a:ext uri="{FF2B5EF4-FFF2-40B4-BE49-F238E27FC236}">
                <a16:creationId xmlns:a16="http://schemas.microsoft.com/office/drawing/2014/main" id="{F4AC09AE-E22B-4741-AEA5-4A0E64C787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7990" y="3124200"/>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875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A53F0-C04D-41BD-AD44-D0C8654A50BA}"/>
              </a:ext>
            </a:extLst>
          </p:cNvPr>
          <p:cNvSpPr>
            <a:spLocks noGrp="1"/>
          </p:cNvSpPr>
          <p:nvPr>
            <p:ph type="title"/>
          </p:nvPr>
        </p:nvSpPr>
        <p:spPr>
          <a:xfrm>
            <a:off x="838200" y="1479550"/>
            <a:ext cx="10515600" cy="1325563"/>
          </a:xfrm>
        </p:spPr>
        <p:txBody>
          <a:bodyPr>
            <a:normAutofit fontScale="90000"/>
          </a:bodyPr>
          <a:lstStyle/>
          <a:p>
            <a:r>
              <a:rPr lang="en-US" b="0" i="0" dirty="0">
                <a:solidFill>
                  <a:srgbClr val="4D4D4D"/>
                </a:solidFill>
                <a:effectLst/>
                <a:latin typeface="CNN"/>
              </a:rPr>
              <a:t>A group of states’ attorneys general proposed a settlement of $26 billion that would resolve thousands of claims against pharmaceutical distributors for their role in national </a:t>
            </a:r>
            <a:r>
              <a:rPr lang="en-US" b="0" i="0" dirty="0">
                <a:solidFill>
                  <a:srgbClr val="262626"/>
                </a:solidFill>
                <a:effectLst/>
                <a:latin typeface="CNN"/>
              </a:rPr>
              <a:t>opioid</a:t>
            </a:r>
            <a:r>
              <a:rPr lang="en-US" b="0" i="0" dirty="0">
                <a:solidFill>
                  <a:srgbClr val="4D4D4D"/>
                </a:solidFill>
                <a:effectLst/>
                <a:latin typeface="CNN"/>
              </a:rPr>
              <a:t> crisis.</a:t>
            </a:r>
            <a:br>
              <a:rPr lang="en-US" b="0" i="0" dirty="0">
                <a:solidFill>
                  <a:srgbClr val="4D4D4D"/>
                </a:solidFill>
                <a:effectLst/>
                <a:latin typeface="CNN"/>
              </a:rPr>
            </a:br>
            <a:br>
              <a:rPr lang="en-US" dirty="0"/>
            </a:br>
            <a:endParaRPr lang="en-US" dirty="0"/>
          </a:p>
        </p:txBody>
      </p:sp>
      <p:pic>
        <p:nvPicPr>
          <p:cNvPr id="7170" name="Picture 2">
            <a:extLst>
              <a:ext uri="{FF2B5EF4-FFF2-40B4-BE49-F238E27FC236}">
                <a16:creationId xmlns:a16="http://schemas.microsoft.com/office/drawing/2014/main" id="{9433DF2C-05B8-4CC5-B498-C223687942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300" y="3000375"/>
            <a:ext cx="6096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272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1193</Words>
  <Application>Microsoft Office PowerPoint</Application>
  <PresentationFormat>Widescreen</PresentationFormat>
  <Paragraphs>34</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-apple-system</vt:lpstr>
      <vt:lpstr>CNN</vt:lpstr>
      <vt:lpstr>Cormorant Garamond</vt:lpstr>
      <vt:lpstr>inherit</vt:lpstr>
      <vt:lpstr>Optima-Regular</vt:lpstr>
      <vt:lpstr>vollkorn</vt: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New CDC research found that US life-expectancy decreased in 2020 from 78.8 years in 2019. The average life expectancy dropped by 1.5 years last year, going from 78.8 years in 2019 to 77.3 years in 2020 – all primarily due to an increase in death caused by the Covid-19 pandemic. </vt:lpstr>
      <vt:lpstr>A group of states’ attorneys general proposed a settlement of $26 billion that would resolve thousands of claims against pharmaceutical distributors for their role in national opioid crisis.  </vt:lpstr>
      <vt:lpstr>Crocs sued Walmart and other entities over trademark infringement, claiming the companies are copying their iconic products. </vt:lpstr>
      <vt:lpstr>PowerPoint Presentation</vt:lpstr>
      <vt:lpstr>PowerPoint Presentation</vt:lpstr>
      <vt:lpstr>PowerPoint Presentation</vt:lpstr>
      <vt:lpstr> To be continued next week…  Source: 1. CNN Weekly News 2.https://mp.weixin.qq.com/s/hd_61QsptiSyKL020iHh4g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Lan Yue</cp:lastModifiedBy>
  <cp:revision>50</cp:revision>
  <dcterms:created xsi:type="dcterms:W3CDTF">2021-06-22T22:08:31Z</dcterms:created>
  <dcterms:modified xsi:type="dcterms:W3CDTF">2021-07-24T05:08:36Z</dcterms:modified>
</cp:coreProperties>
</file>