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6" r:id="rId3"/>
    <p:sldId id="257" r:id="rId4"/>
    <p:sldId id="258" r:id="rId5"/>
    <p:sldId id="259" r:id="rId6"/>
    <p:sldId id="260" r:id="rId7"/>
    <p:sldId id="264" r:id="rId8"/>
    <p:sldId id="261" r:id="rId9"/>
    <p:sldId id="263" r:id="rId10"/>
    <p:sldId id="262"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4"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03830-9D36-4357-8C5D-32CF97B6034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DE29B03-4167-4A2A-93B9-2579F791E9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548B37F-A9D4-4B1C-A54E-E3280F3F295E}"/>
              </a:ext>
            </a:extLst>
          </p:cNvPr>
          <p:cNvSpPr>
            <a:spLocks noGrp="1"/>
          </p:cNvSpPr>
          <p:nvPr>
            <p:ph type="dt" sz="half" idx="10"/>
          </p:nvPr>
        </p:nvSpPr>
        <p:spPr/>
        <p:txBody>
          <a:bodyPr/>
          <a:lstStyle/>
          <a:p>
            <a:fld id="{DB0A01C3-7B63-41F9-99DE-875C55D50859}" type="datetimeFigureOut">
              <a:rPr lang="en-US" smtClean="0"/>
              <a:t>6/24/2021</a:t>
            </a:fld>
            <a:endParaRPr lang="en-US"/>
          </a:p>
        </p:txBody>
      </p:sp>
      <p:sp>
        <p:nvSpPr>
          <p:cNvPr id="5" name="Footer Placeholder 4">
            <a:extLst>
              <a:ext uri="{FF2B5EF4-FFF2-40B4-BE49-F238E27FC236}">
                <a16:creationId xmlns:a16="http://schemas.microsoft.com/office/drawing/2014/main" id="{BC6B696C-9361-40E2-9903-A1D5AD586C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9612C2-2F3F-4F01-8082-8EF0AD3B6C47}"/>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2985684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8AEEC-70B6-4DFC-80E6-5311DFDFF63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210EC84-A957-483E-830A-408BABE9C16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8D883B-6016-4F50-AE8A-A8E47E1E7C00}"/>
              </a:ext>
            </a:extLst>
          </p:cNvPr>
          <p:cNvSpPr>
            <a:spLocks noGrp="1"/>
          </p:cNvSpPr>
          <p:nvPr>
            <p:ph type="dt" sz="half" idx="10"/>
          </p:nvPr>
        </p:nvSpPr>
        <p:spPr/>
        <p:txBody>
          <a:bodyPr/>
          <a:lstStyle/>
          <a:p>
            <a:fld id="{DB0A01C3-7B63-41F9-99DE-875C55D50859}" type="datetimeFigureOut">
              <a:rPr lang="en-US" smtClean="0"/>
              <a:t>6/24/2021</a:t>
            </a:fld>
            <a:endParaRPr lang="en-US"/>
          </a:p>
        </p:txBody>
      </p:sp>
      <p:sp>
        <p:nvSpPr>
          <p:cNvPr id="5" name="Footer Placeholder 4">
            <a:extLst>
              <a:ext uri="{FF2B5EF4-FFF2-40B4-BE49-F238E27FC236}">
                <a16:creationId xmlns:a16="http://schemas.microsoft.com/office/drawing/2014/main" id="{6FB8F5ED-2987-4342-8044-1A4FA3BDE5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36BE07-66E8-4056-AAEC-840AE118EE02}"/>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269801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E5794ED-5FC8-43BA-987E-EEE1E0BD1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3397786-DA49-4CC5-B410-26653EB081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90CCE7-AA84-4499-A605-8CD1B4FDB125}"/>
              </a:ext>
            </a:extLst>
          </p:cNvPr>
          <p:cNvSpPr>
            <a:spLocks noGrp="1"/>
          </p:cNvSpPr>
          <p:nvPr>
            <p:ph type="dt" sz="half" idx="10"/>
          </p:nvPr>
        </p:nvSpPr>
        <p:spPr/>
        <p:txBody>
          <a:bodyPr/>
          <a:lstStyle/>
          <a:p>
            <a:fld id="{DB0A01C3-7B63-41F9-99DE-875C55D50859}" type="datetimeFigureOut">
              <a:rPr lang="en-US" smtClean="0"/>
              <a:t>6/24/2021</a:t>
            </a:fld>
            <a:endParaRPr lang="en-US"/>
          </a:p>
        </p:txBody>
      </p:sp>
      <p:sp>
        <p:nvSpPr>
          <p:cNvPr id="5" name="Footer Placeholder 4">
            <a:extLst>
              <a:ext uri="{FF2B5EF4-FFF2-40B4-BE49-F238E27FC236}">
                <a16:creationId xmlns:a16="http://schemas.microsoft.com/office/drawing/2014/main" id="{5CCCEE68-A768-430E-9FB7-841BA2302A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E80EF4-25F1-4434-B2A1-7BC2433573A5}"/>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4019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C3DBB-357E-41C0-8505-F57AAB8C94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95F06A-28CA-4E9A-A9B6-723B0E29510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58C4D2-B2DB-432B-AEBC-175783C61DB4}"/>
              </a:ext>
            </a:extLst>
          </p:cNvPr>
          <p:cNvSpPr>
            <a:spLocks noGrp="1"/>
          </p:cNvSpPr>
          <p:nvPr>
            <p:ph type="dt" sz="half" idx="10"/>
          </p:nvPr>
        </p:nvSpPr>
        <p:spPr/>
        <p:txBody>
          <a:bodyPr/>
          <a:lstStyle/>
          <a:p>
            <a:fld id="{DB0A01C3-7B63-41F9-99DE-875C55D50859}" type="datetimeFigureOut">
              <a:rPr lang="en-US" smtClean="0"/>
              <a:t>6/24/2021</a:t>
            </a:fld>
            <a:endParaRPr lang="en-US"/>
          </a:p>
        </p:txBody>
      </p:sp>
      <p:sp>
        <p:nvSpPr>
          <p:cNvPr id="5" name="Footer Placeholder 4">
            <a:extLst>
              <a:ext uri="{FF2B5EF4-FFF2-40B4-BE49-F238E27FC236}">
                <a16:creationId xmlns:a16="http://schemas.microsoft.com/office/drawing/2014/main" id="{B5AC597D-85D1-456C-9127-65D3560A3A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7F60E1-7DE8-4B2F-A103-E4459340F762}"/>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1203674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E6E3F-B6A5-4158-BE18-8BD85D9373E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6EAA77F-4532-4263-8B06-B7677F61C9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1829B28-F6DB-46E2-B429-705E5F8B2041}"/>
              </a:ext>
            </a:extLst>
          </p:cNvPr>
          <p:cNvSpPr>
            <a:spLocks noGrp="1"/>
          </p:cNvSpPr>
          <p:nvPr>
            <p:ph type="dt" sz="half" idx="10"/>
          </p:nvPr>
        </p:nvSpPr>
        <p:spPr/>
        <p:txBody>
          <a:bodyPr/>
          <a:lstStyle/>
          <a:p>
            <a:fld id="{DB0A01C3-7B63-41F9-99DE-875C55D50859}" type="datetimeFigureOut">
              <a:rPr lang="en-US" smtClean="0"/>
              <a:t>6/24/2021</a:t>
            </a:fld>
            <a:endParaRPr lang="en-US"/>
          </a:p>
        </p:txBody>
      </p:sp>
      <p:sp>
        <p:nvSpPr>
          <p:cNvPr id="5" name="Footer Placeholder 4">
            <a:extLst>
              <a:ext uri="{FF2B5EF4-FFF2-40B4-BE49-F238E27FC236}">
                <a16:creationId xmlns:a16="http://schemas.microsoft.com/office/drawing/2014/main" id="{FE5F45F1-F664-4717-B6E6-9690FB1411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522F82-7BFD-4F49-80CA-CA2E33C52C93}"/>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2362986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89457-3DBC-44AF-BED6-28AF0971066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EE0BB6-DD1B-4DCD-9A4E-9FE2F9C0CE9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EDE8FD-9B59-47F4-93B7-0D9F7849FC5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4572740-0B88-4BB3-9326-A99CBAFA3F34}"/>
              </a:ext>
            </a:extLst>
          </p:cNvPr>
          <p:cNvSpPr>
            <a:spLocks noGrp="1"/>
          </p:cNvSpPr>
          <p:nvPr>
            <p:ph type="dt" sz="half" idx="10"/>
          </p:nvPr>
        </p:nvSpPr>
        <p:spPr/>
        <p:txBody>
          <a:bodyPr/>
          <a:lstStyle/>
          <a:p>
            <a:fld id="{DB0A01C3-7B63-41F9-99DE-875C55D50859}" type="datetimeFigureOut">
              <a:rPr lang="en-US" smtClean="0"/>
              <a:t>6/24/2021</a:t>
            </a:fld>
            <a:endParaRPr lang="en-US"/>
          </a:p>
        </p:txBody>
      </p:sp>
      <p:sp>
        <p:nvSpPr>
          <p:cNvPr id="6" name="Footer Placeholder 5">
            <a:extLst>
              <a:ext uri="{FF2B5EF4-FFF2-40B4-BE49-F238E27FC236}">
                <a16:creationId xmlns:a16="http://schemas.microsoft.com/office/drawing/2014/main" id="{432E2714-15A5-4DFE-B42D-DD2B90A00A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FACB9C-440B-40B5-B092-2116D99525BD}"/>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3267343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04EA6-3B33-458C-A615-133E042F595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5E8E6FD-D40D-4F56-B9E0-05AFA164E3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7061FED-E3B4-4D88-8E9B-B1B583DE048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DF1B22-2029-42D7-9987-9D409B1A77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4A88E14-05F2-475E-A90F-B50ADEB632F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E3ACEF2-127A-4F41-B420-AFF699E8D416}"/>
              </a:ext>
            </a:extLst>
          </p:cNvPr>
          <p:cNvSpPr>
            <a:spLocks noGrp="1"/>
          </p:cNvSpPr>
          <p:nvPr>
            <p:ph type="dt" sz="half" idx="10"/>
          </p:nvPr>
        </p:nvSpPr>
        <p:spPr/>
        <p:txBody>
          <a:bodyPr/>
          <a:lstStyle/>
          <a:p>
            <a:fld id="{DB0A01C3-7B63-41F9-99DE-875C55D50859}" type="datetimeFigureOut">
              <a:rPr lang="en-US" smtClean="0"/>
              <a:t>6/24/2021</a:t>
            </a:fld>
            <a:endParaRPr lang="en-US"/>
          </a:p>
        </p:txBody>
      </p:sp>
      <p:sp>
        <p:nvSpPr>
          <p:cNvPr id="8" name="Footer Placeholder 7">
            <a:extLst>
              <a:ext uri="{FF2B5EF4-FFF2-40B4-BE49-F238E27FC236}">
                <a16:creationId xmlns:a16="http://schemas.microsoft.com/office/drawing/2014/main" id="{AB91A6A1-2B71-4B38-BA6A-624B9F16E4A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C9D4AF0-5EB6-4740-BF7E-DF4D8531D2A7}"/>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1416646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56640-F9B4-4E34-A557-56683F6ECFE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0CD74D1-063B-4EBF-95AE-C9A672E7C646}"/>
              </a:ext>
            </a:extLst>
          </p:cNvPr>
          <p:cNvSpPr>
            <a:spLocks noGrp="1"/>
          </p:cNvSpPr>
          <p:nvPr>
            <p:ph type="dt" sz="half" idx="10"/>
          </p:nvPr>
        </p:nvSpPr>
        <p:spPr/>
        <p:txBody>
          <a:bodyPr/>
          <a:lstStyle/>
          <a:p>
            <a:fld id="{DB0A01C3-7B63-41F9-99DE-875C55D50859}" type="datetimeFigureOut">
              <a:rPr lang="en-US" smtClean="0"/>
              <a:t>6/24/2021</a:t>
            </a:fld>
            <a:endParaRPr lang="en-US"/>
          </a:p>
        </p:txBody>
      </p:sp>
      <p:sp>
        <p:nvSpPr>
          <p:cNvPr id="4" name="Footer Placeholder 3">
            <a:extLst>
              <a:ext uri="{FF2B5EF4-FFF2-40B4-BE49-F238E27FC236}">
                <a16:creationId xmlns:a16="http://schemas.microsoft.com/office/drawing/2014/main" id="{54486063-02A8-49CA-9AFF-D668FA3726C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460FBE6-E16D-44D8-A6DB-1BCD0CAD9DB5}"/>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2988261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79BA9C-669C-4D3F-94A2-679081B6BFEE}"/>
              </a:ext>
            </a:extLst>
          </p:cNvPr>
          <p:cNvSpPr>
            <a:spLocks noGrp="1"/>
          </p:cNvSpPr>
          <p:nvPr>
            <p:ph type="dt" sz="half" idx="10"/>
          </p:nvPr>
        </p:nvSpPr>
        <p:spPr/>
        <p:txBody>
          <a:bodyPr/>
          <a:lstStyle/>
          <a:p>
            <a:fld id="{DB0A01C3-7B63-41F9-99DE-875C55D50859}" type="datetimeFigureOut">
              <a:rPr lang="en-US" smtClean="0"/>
              <a:t>6/24/2021</a:t>
            </a:fld>
            <a:endParaRPr lang="en-US"/>
          </a:p>
        </p:txBody>
      </p:sp>
      <p:sp>
        <p:nvSpPr>
          <p:cNvPr id="3" name="Footer Placeholder 2">
            <a:extLst>
              <a:ext uri="{FF2B5EF4-FFF2-40B4-BE49-F238E27FC236}">
                <a16:creationId xmlns:a16="http://schemas.microsoft.com/office/drawing/2014/main" id="{7F365A64-A743-4BA3-8990-57DD88AD64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106F2A4-2F05-4655-ADB0-03F4903016F9}"/>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1034519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778EF-BA75-430D-B728-E76DFEE3A5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5165657-6382-48CA-B2B6-6F97E69E87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57D1570-1536-473B-94C9-43A696BDC2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2CD971-E8DD-44FA-9B1E-33D19CBCBC4C}"/>
              </a:ext>
            </a:extLst>
          </p:cNvPr>
          <p:cNvSpPr>
            <a:spLocks noGrp="1"/>
          </p:cNvSpPr>
          <p:nvPr>
            <p:ph type="dt" sz="half" idx="10"/>
          </p:nvPr>
        </p:nvSpPr>
        <p:spPr/>
        <p:txBody>
          <a:bodyPr/>
          <a:lstStyle/>
          <a:p>
            <a:fld id="{DB0A01C3-7B63-41F9-99DE-875C55D50859}" type="datetimeFigureOut">
              <a:rPr lang="en-US" smtClean="0"/>
              <a:t>6/24/2021</a:t>
            </a:fld>
            <a:endParaRPr lang="en-US"/>
          </a:p>
        </p:txBody>
      </p:sp>
      <p:sp>
        <p:nvSpPr>
          <p:cNvPr id="6" name="Footer Placeholder 5">
            <a:extLst>
              <a:ext uri="{FF2B5EF4-FFF2-40B4-BE49-F238E27FC236}">
                <a16:creationId xmlns:a16="http://schemas.microsoft.com/office/drawing/2014/main" id="{EC9E4145-AE30-4F06-8ED4-1234ED964D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D400F1-D288-420B-B968-5005E83C9AB7}"/>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1977792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402B3-4C89-4F23-8379-8AEA8D0B5A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B0576D1-3B75-4A48-A412-9D20EF554F2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A3F43CE-7A7D-4B9F-B950-6BF1FE06F8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28F15D-78A8-4286-8075-6F221D37B934}"/>
              </a:ext>
            </a:extLst>
          </p:cNvPr>
          <p:cNvSpPr>
            <a:spLocks noGrp="1"/>
          </p:cNvSpPr>
          <p:nvPr>
            <p:ph type="dt" sz="half" idx="10"/>
          </p:nvPr>
        </p:nvSpPr>
        <p:spPr/>
        <p:txBody>
          <a:bodyPr/>
          <a:lstStyle/>
          <a:p>
            <a:fld id="{DB0A01C3-7B63-41F9-99DE-875C55D50859}" type="datetimeFigureOut">
              <a:rPr lang="en-US" smtClean="0"/>
              <a:t>6/24/2021</a:t>
            </a:fld>
            <a:endParaRPr lang="en-US"/>
          </a:p>
        </p:txBody>
      </p:sp>
      <p:sp>
        <p:nvSpPr>
          <p:cNvPr id="6" name="Footer Placeholder 5">
            <a:extLst>
              <a:ext uri="{FF2B5EF4-FFF2-40B4-BE49-F238E27FC236}">
                <a16:creationId xmlns:a16="http://schemas.microsoft.com/office/drawing/2014/main" id="{47E01447-6461-4C61-9DBE-815B7ED203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EA05BC4-D7D2-4894-93D1-7A4B3C701701}"/>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2678797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A39B1D-3904-4CE4-8489-677935C008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9B2995C-0052-450F-9E28-CA3E558A1C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308FA2-D3A9-4E4E-BD9C-911D1ABCE2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0A01C3-7B63-41F9-99DE-875C55D50859}" type="datetimeFigureOut">
              <a:rPr lang="en-US" smtClean="0"/>
              <a:t>6/24/2021</a:t>
            </a:fld>
            <a:endParaRPr lang="en-US"/>
          </a:p>
        </p:txBody>
      </p:sp>
      <p:sp>
        <p:nvSpPr>
          <p:cNvPr id="5" name="Footer Placeholder 4">
            <a:extLst>
              <a:ext uri="{FF2B5EF4-FFF2-40B4-BE49-F238E27FC236}">
                <a16:creationId xmlns:a16="http://schemas.microsoft.com/office/drawing/2014/main" id="{622F8869-AC77-41F4-BD3F-96B8F6F5DC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46E3CAD-B4A8-458B-A577-2D6B5C91B9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9E1330-4686-49E3-A0A4-A4A3A28F48A8}" type="slidenum">
              <a:rPr lang="en-US" smtClean="0"/>
              <a:t>‹#›</a:t>
            </a:fld>
            <a:endParaRPr lang="en-US"/>
          </a:p>
        </p:txBody>
      </p:sp>
    </p:spTree>
    <p:extLst>
      <p:ext uri="{BB962C8B-B14F-4D97-AF65-F5344CB8AC3E}">
        <p14:creationId xmlns:p14="http://schemas.microsoft.com/office/powerpoint/2010/main" val="17766729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48">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2">
            <a:extLst>
              <a:ext uri="{FF2B5EF4-FFF2-40B4-BE49-F238E27FC236}">
                <a16:creationId xmlns:a16="http://schemas.microsoft.com/office/drawing/2014/main" id="{43890162-AAC3-4C0F-8335-6D20206D6D1F}"/>
              </a:ext>
            </a:extLst>
          </p:cNvPr>
          <p:cNvSpPr>
            <a:spLocks noChangeArrowheads="1"/>
          </p:cNvSpPr>
          <p:nvPr/>
        </p:nvSpPr>
        <p:spPr bwMode="auto">
          <a:xfrm>
            <a:off x="890337" y="640080"/>
            <a:ext cx="4419839" cy="356616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b" anchorCtr="0" compatLnSpc="1">
            <a:prstTxWarp prst="textNoShape">
              <a:avLst/>
            </a:prstTxWarp>
            <a:norm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eaLnBrk="1" fontAlgn="base" hangingPunct="1">
              <a:lnSpc>
                <a:spcPct val="90000"/>
              </a:lnSpc>
              <a:spcAft>
                <a:spcPts val="600"/>
              </a:spcAft>
              <a:buClrTx/>
              <a:buSzTx/>
              <a:tabLst/>
            </a:pPr>
            <a:r>
              <a:rPr kumimoji="0" lang="en-US" altLang="en-US" sz="4600" b="1" i="0" u="none" strike="noStrike" cap="none" normalizeH="0" baseline="0" dirty="0">
                <a:ln>
                  <a:noFill/>
                </a:ln>
                <a:effectLst/>
                <a:latin typeface="+mj-lt"/>
                <a:ea typeface="+mj-ea"/>
                <a:cs typeface="+mj-cs"/>
              </a:rPr>
              <a:t>Bamboo English Advanced Class</a:t>
            </a:r>
          </a:p>
          <a:p>
            <a:pPr marL="0" marR="0" lvl="0" indent="0" eaLnBrk="1" fontAlgn="base" hangingPunct="1">
              <a:lnSpc>
                <a:spcPct val="90000"/>
              </a:lnSpc>
              <a:spcAft>
                <a:spcPts val="600"/>
              </a:spcAft>
              <a:buClrTx/>
              <a:buSzTx/>
              <a:tabLst/>
            </a:pPr>
            <a:endParaRPr lang="en-US" altLang="en-US" sz="4600" b="1" dirty="0">
              <a:latin typeface="+mj-lt"/>
              <a:ea typeface="+mj-ea"/>
              <a:cs typeface="+mj-cs"/>
            </a:endParaRPr>
          </a:p>
          <a:p>
            <a:pPr marL="0" marR="0" lvl="0" indent="0" eaLnBrk="1" fontAlgn="base" hangingPunct="1">
              <a:lnSpc>
                <a:spcPct val="90000"/>
              </a:lnSpc>
              <a:spcAft>
                <a:spcPts val="600"/>
              </a:spcAft>
              <a:buClrTx/>
              <a:buSzTx/>
              <a:tabLst/>
            </a:pPr>
            <a:r>
              <a:rPr kumimoji="0" lang="en-US" altLang="en-US" sz="4600" b="1" i="0" u="none" strike="noStrike" cap="none" normalizeH="0" baseline="0" dirty="0">
                <a:ln>
                  <a:noFill/>
                </a:ln>
                <a:effectLst/>
                <a:latin typeface="+mj-lt"/>
                <a:ea typeface="+mj-ea"/>
                <a:cs typeface="+mj-cs"/>
              </a:rPr>
              <a:t>June 26, 2021</a:t>
            </a:r>
          </a:p>
        </p:txBody>
      </p:sp>
      <p:sp>
        <p:nvSpPr>
          <p:cNvPr id="67"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0338" y="4409267"/>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5" name="Picture 44">
            <a:extLst>
              <a:ext uri="{FF2B5EF4-FFF2-40B4-BE49-F238E27FC236}">
                <a16:creationId xmlns:a16="http://schemas.microsoft.com/office/drawing/2014/main" id="{5F2E2210-0D4A-44FC-81EB-5B5E5C46632E}"/>
              </a:ext>
            </a:extLst>
          </p:cNvPr>
          <p:cNvPicPr>
            <a:picLocks noChangeAspect="1"/>
          </p:cNvPicPr>
          <p:nvPr/>
        </p:nvPicPr>
        <p:blipFill rotWithShape="1">
          <a:blip r:embed="rId2"/>
          <a:srcRect l="24773"/>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2345189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FBBDFA4-E715-4EB0-AF9B-FF2E6540A453}"/>
              </a:ext>
            </a:extLst>
          </p:cNvPr>
          <p:cNvSpPr txBox="1"/>
          <p:nvPr/>
        </p:nvSpPr>
        <p:spPr>
          <a:xfrm>
            <a:off x="2085975" y="819061"/>
            <a:ext cx="7810500" cy="1938992"/>
          </a:xfrm>
          <a:prstGeom prst="rect">
            <a:avLst/>
          </a:prstGeom>
          <a:noFill/>
        </p:spPr>
        <p:txBody>
          <a:bodyPr wrap="square">
            <a:spAutoFit/>
          </a:bodyPr>
          <a:lstStyle/>
          <a:p>
            <a:r>
              <a:rPr lang="en-US" sz="2400" b="1" i="0" dirty="0">
                <a:solidFill>
                  <a:srgbClr val="4D4D4D"/>
                </a:solidFill>
                <a:effectLst/>
                <a:latin typeface="CNN"/>
              </a:rPr>
              <a:t>A Pekingese named Wasabi won the title of Best in Show. Because of the pandemic, the event took place in Lyndhurst Estate in Tarrytown, New York, the first time since 1877 the dog show wasn’t held in New York City’s Madison Square Garden.</a:t>
            </a:r>
            <a:endParaRPr lang="en-US" sz="2400" b="1" dirty="0"/>
          </a:p>
        </p:txBody>
      </p:sp>
      <p:pic>
        <p:nvPicPr>
          <p:cNvPr id="8194" name="Picture 2">
            <a:extLst>
              <a:ext uri="{FF2B5EF4-FFF2-40B4-BE49-F238E27FC236}">
                <a16:creationId xmlns:a16="http://schemas.microsoft.com/office/drawing/2014/main" id="{BFB58F1E-C79C-4146-8D9F-477EDF7C34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95525" y="2852826"/>
            <a:ext cx="6781800" cy="38147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91403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02FEE-5609-4BB8-BD03-D13D74983208}"/>
              </a:ext>
            </a:extLst>
          </p:cNvPr>
          <p:cNvSpPr>
            <a:spLocks noGrp="1"/>
          </p:cNvSpPr>
          <p:nvPr>
            <p:ph type="title"/>
          </p:nvPr>
        </p:nvSpPr>
        <p:spPr>
          <a:xfrm>
            <a:off x="2124075" y="126999"/>
            <a:ext cx="8239126" cy="1177925"/>
          </a:xfrm>
        </p:spPr>
        <p:txBody>
          <a:bodyPr/>
          <a:lstStyle/>
          <a:p>
            <a:r>
              <a:rPr lang="en-US" dirty="0"/>
              <a:t>I have a dream – Martin Luther King</a:t>
            </a:r>
          </a:p>
        </p:txBody>
      </p:sp>
      <p:sp>
        <p:nvSpPr>
          <p:cNvPr id="3" name="Content Placeholder 2">
            <a:extLst>
              <a:ext uri="{FF2B5EF4-FFF2-40B4-BE49-F238E27FC236}">
                <a16:creationId xmlns:a16="http://schemas.microsoft.com/office/drawing/2014/main" id="{DE0AEB2C-D8FB-46CF-AE39-9CD914BCBB78}"/>
              </a:ext>
            </a:extLst>
          </p:cNvPr>
          <p:cNvSpPr>
            <a:spLocks noGrp="1"/>
          </p:cNvSpPr>
          <p:nvPr>
            <p:ph idx="1"/>
          </p:nvPr>
        </p:nvSpPr>
        <p:spPr>
          <a:xfrm>
            <a:off x="723900" y="1304924"/>
            <a:ext cx="10944224" cy="5426077"/>
          </a:xfrm>
        </p:spPr>
        <p:txBody>
          <a:bodyPr>
            <a:normAutofit/>
          </a:bodyPr>
          <a:lstStyle/>
          <a:p>
            <a:pPr marL="0" indent="0" algn="l" fontAlgn="base">
              <a:buNone/>
            </a:pPr>
            <a:r>
              <a:rPr lang="en-US" b="1" i="0" dirty="0">
                <a:solidFill>
                  <a:srgbClr val="333333"/>
                </a:solidFill>
                <a:effectLst/>
                <a:latin typeface="Georgia" panose="02040502050405020303" pitchFamily="18" charset="0"/>
              </a:rPr>
              <a:t>I have a dream that one day on the red hills of Georgia, the sons of former slaves and the sons of former slave owners will be able to sit down together at the table of brotherhood.</a:t>
            </a:r>
          </a:p>
          <a:p>
            <a:pPr marL="0" indent="0" algn="l" fontAlgn="base">
              <a:buNone/>
            </a:pPr>
            <a:r>
              <a:rPr lang="en-US" b="1" i="0" dirty="0">
                <a:solidFill>
                  <a:srgbClr val="333333"/>
                </a:solidFill>
                <a:effectLst/>
                <a:latin typeface="Georgia" panose="02040502050405020303" pitchFamily="18" charset="0"/>
              </a:rPr>
              <a:t>I have a dream that one day even the state of Mississippi, a state sweltering with the heat of injustice, sweltering with the heat of oppression will be transformed into an oasis of freedom and justice.</a:t>
            </a:r>
          </a:p>
          <a:p>
            <a:pPr marL="0" indent="0" algn="l" fontAlgn="base">
              <a:buNone/>
            </a:pPr>
            <a:r>
              <a:rPr lang="en-US" b="1" i="0" dirty="0">
                <a:solidFill>
                  <a:srgbClr val="333333"/>
                </a:solidFill>
                <a:effectLst/>
                <a:latin typeface="Georgia" panose="02040502050405020303" pitchFamily="18" charset="0"/>
              </a:rPr>
              <a:t>I have a dream that my four little children will one day live in a nation where they will not be judged by the color of their skin but by the content of their character. I have a dream today.</a:t>
            </a:r>
          </a:p>
          <a:p>
            <a:endParaRPr lang="en-US" dirty="0"/>
          </a:p>
        </p:txBody>
      </p:sp>
    </p:spTree>
    <p:extLst>
      <p:ext uri="{BB962C8B-B14F-4D97-AF65-F5344CB8AC3E}">
        <p14:creationId xmlns:p14="http://schemas.microsoft.com/office/powerpoint/2010/main" val="3336580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43890162-AAC3-4C0F-8335-6D20206D6D1F}"/>
              </a:ext>
            </a:extLst>
          </p:cNvPr>
          <p:cNvSpPr>
            <a:spLocks noChangeArrowheads="1"/>
          </p:cNvSpPr>
          <p:nvPr/>
        </p:nvSpPr>
        <p:spPr bwMode="auto">
          <a:xfrm>
            <a:off x="1016000" y="1514188"/>
            <a:ext cx="1064227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4D4D4D"/>
                </a:solidFill>
                <a:effectLst/>
                <a:latin typeface="Arial" panose="020B0604020202020204" pitchFamily="34" charset="0"/>
                <a:ea typeface="CNN"/>
              </a:rPr>
              <a:t>President Joe Biden signed legislation making June 19th – officially called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4D4D4D"/>
                </a:solidFill>
                <a:effectLst/>
                <a:latin typeface="Arial" panose="020B0604020202020204" pitchFamily="34" charset="0"/>
                <a:ea typeface="CNN"/>
              </a:rPr>
              <a:t>Juneteenth National Independence Day – a federal holiday, commemorating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4D4D4D"/>
                </a:solidFill>
                <a:effectLst/>
                <a:latin typeface="Arial" panose="020B0604020202020204" pitchFamily="34" charset="0"/>
                <a:ea typeface="CNN"/>
              </a:rPr>
              <a:t>June 19, 1865 when slaves in Texas were told of their emancipation.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4D4D4D"/>
                </a:solidFill>
                <a:effectLst/>
                <a:latin typeface="Arial" panose="020B0604020202020204" pitchFamily="34" charset="0"/>
                <a:ea typeface="CNN"/>
              </a:rPr>
              <a:t>        </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pic>
        <p:nvPicPr>
          <p:cNvPr id="1027" name="Picture 3">
            <a:extLst>
              <a:ext uri="{FF2B5EF4-FFF2-40B4-BE49-F238E27FC236}">
                <a16:creationId xmlns:a16="http://schemas.microsoft.com/office/drawing/2014/main" id="{FB8EBA1F-03C1-477F-B9BF-E91A9DB8AF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9885" y="3130034"/>
            <a:ext cx="60960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6052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44B985B-CD57-4362-9592-5EC294081989}"/>
              </a:ext>
            </a:extLst>
          </p:cNvPr>
          <p:cNvSpPr>
            <a:spLocks noChangeArrowheads="1"/>
          </p:cNvSpPr>
          <p:nvPr/>
        </p:nvSpPr>
        <p:spPr bwMode="auto">
          <a:xfrm>
            <a:off x="1339665" y="1544668"/>
            <a:ext cx="9512669"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4D4D4D"/>
                </a:solidFill>
                <a:effectLst/>
                <a:latin typeface="Arial" panose="020B0604020202020204" pitchFamily="34" charset="0"/>
                <a:ea typeface="CNN"/>
              </a:rPr>
              <a:t>The 31st North Atlantic Treaty Organization (NATO) summit recently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4D4D4D"/>
                </a:solidFill>
                <a:effectLst/>
                <a:latin typeface="Arial" panose="020B0604020202020204" pitchFamily="34" charset="0"/>
                <a:ea typeface="CNN"/>
              </a:rPr>
              <a:t>took place, the first of President Joe Biden’s presidency.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4D4D4D"/>
                </a:solidFill>
                <a:effectLst/>
                <a:latin typeface="Arial" panose="020B0604020202020204" pitchFamily="34" charset="0"/>
                <a:ea typeface="CNN"/>
              </a:rPr>
              <a:t>In what city did the summit happen?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4D4D4D"/>
                </a:solidFill>
                <a:effectLst/>
                <a:latin typeface="Arial" panose="020B0604020202020204" pitchFamily="34" charset="0"/>
                <a:ea typeface="CNN"/>
              </a:rPr>
              <a:t>  </a:t>
            </a:r>
            <a:r>
              <a:rPr kumimoji="0" lang="en-US" altLang="en-US" sz="21600" b="0" i="0" u="none" strike="noStrike" cap="none" normalizeH="0" baseline="0" dirty="0">
                <a:ln>
                  <a:noFill/>
                </a:ln>
                <a:solidFill>
                  <a:srgbClr val="4D4D4D"/>
                </a:solidFill>
                <a:effectLst/>
                <a:latin typeface="Arial" panose="020B0604020202020204" pitchFamily="34" charset="0"/>
                <a:ea typeface="CNN"/>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5122" name="Picture 2">
            <a:extLst>
              <a:ext uri="{FF2B5EF4-FFF2-40B4-BE49-F238E27FC236}">
                <a16:creationId xmlns:a16="http://schemas.microsoft.com/office/drawing/2014/main" id="{B39B5215-8923-4AAE-AB32-296FB7EE8D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1325" y="3143250"/>
            <a:ext cx="6096000" cy="3429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75394E94-2333-4058-800B-42B3CA862D54}"/>
              </a:ext>
            </a:extLst>
          </p:cNvPr>
          <p:cNvSpPr txBox="1"/>
          <p:nvPr/>
        </p:nvSpPr>
        <p:spPr>
          <a:xfrm>
            <a:off x="5124450" y="6238874"/>
            <a:ext cx="1600200" cy="646331"/>
          </a:xfrm>
          <a:prstGeom prst="rect">
            <a:avLst/>
          </a:prstGeom>
          <a:noFill/>
        </p:spPr>
        <p:txBody>
          <a:bodyPr wrap="square" rtlCol="0">
            <a:spAutoFit/>
          </a:bodyPr>
          <a:lstStyle/>
          <a:p>
            <a:r>
              <a:rPr lang="en-US" dirty="0"/>
              <a:t>Brussels, Belgium</a:t>
            </a:r>
          </a:p>
        </p:txBody>
      </p:sp>
    </p:spTree>
    <p:extLst>
      <p:ext uri="{BB962C8B-B14F-4D97-AF65-F5344CB8AC3E}">
        <p14:creationId xmlns:p14="http://schemas.microsoft.com/office/powerpoint/2010/main" val="2672544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a:extLst>
              <a:ext uri="{FF2B5EF4-FFF2-40B4-BE49-F238E27FC236}">
                <a16:creationId xmlns:a16="http://schemas.microsoft.com/office/drawing/2014/main" id="{233CCA60-4AED-40DD-951E-590B143DE8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3054985"/>
            <a:ext cx="6096000" cy="3429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24A091F1-FF9F-4145-93DB-2629E0BFBE13}"/>
              </a:ext>
            </a:extLst>
          </p:cNvPr>
          <p:cNvSpPr txBox="1"/>
          <p:nvPr/>
        </p:nvSpPr>
        <p:spPr>
          <a:xfrm>
            <a:off x="400050" y="847726"/>
            <a:ext cx="13515561" cy="1384995"/>
          </a:xfrm>
          <a:prstGeom prst="rect">
            <a:avLst/>
          </a:prstGeom>
          <a:noFill/>
        </p:spPr>
        <p:txBody>
          <a:bodyPr wrap="square">
            <a:spAutoFit/>
          </a:bodyPr>
          <a:lstStyle/>
          <a:p>
            <a:r>
              <a:rPr lang="en-US" sz="2800" b="1" i="0" dirty="0">
                <a:solidFill>
                  <a:srgbClr val="4D4D4D"/>
                </a:solidFill>
                <a:effectLst/>
                <a:latin typeface="CNN"/>
              </a:rPr>
              <a:t>Naftali Bennett was sworn in as the new prime minister of Israel, putting an </a:t>
            </a:r>
          </a:p>
          <a:p>
            <a:r>
              <a:rPr lang="en-US" sz="2800" b="1" i="0" dirty="0">
                <a:solidFill>
                  <a:srgbClr val="4D4D4D"/>
                </a:solidFill>
                <a:effectLst/>
                <a:latin typeface="CNN"/>
              </a:rPr>
              <a:t>end to Benjamin Netanyahu’s 12-year grip on power – the longest running in </a:t>
            </a:r>
          </a:p>
          <a:p>
            <a:r>
              <a:rPr lang="en-US" sz="2800" b="1" i="0" dirty="0">
                <a:solidFill>
                  <a:srgbClr val="4D4D4D"/>
                </a:solidFill>
                <a:effectLst/>
                <a:latin typeface="CNN"/>
              </a:rPr>
              <a:t>Israeli history</a:t>
            </a:r>
            <a:endParaRPr lang="en-US" sz="2800" dirty="0"/>
          </a:p>
        </p:txBody>
      </p:sp>
    </p:spTree>
    <p:extLst>
      <p:ext uri="{BB962C8B-B14F-4D97-AF65-F5344CB8AC3E}">
        <p14:creationId xmlns:p14="http://schemas.microsoft.com/office/powerpoint/2010/main" val="2448714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747E9AD-1FCB-4DED-B1B3-0F30E2D23BA4}"/>
              </a:ext>
            </a:extLst>
          </p:cNvPr>
          <p:cNvSpPr txBox="1"/>
          <p:nvPr/>
        </p:nvSpPr>
        <p:spPr>
          <a:xfrm>
            <a:off x="1676400" y="428625"/>
            <a:ext cx="7239000" cy="2308324"/>
          </a:xfrm>
          <a:prstGeom prst="rect">
            <a:avLst/>
          </a:prstGeom>
          <a:noFill/>
        </p:spPr>
        <p:txBody>
          <a:bodyPr wrap="square">
            <a:spAutoFit/>
          </a:bodyPr>
          <a:lstStyle/>
          <a:p>
            <a:r>
              <a:rPr lang="en-US" sz="2400" b="1" i="0" dirty="0">
                <a:solidFill>
                  <a:srgbClr val="4D4D4D"/>
                </a:solidFill>
                <a:effectLst/>
                <a:latin typeface="CNN"/>
              </a:rPr>
              <a:t>According to the CDC, the Delta variant has emerged as one of the most treatment-resistant and contagious coronavirus variants, rapidly spreading in the US. Luckily, early indications show that vaccines provide effective protection against the variant for fully vaccinated individuals.</a:t>
            </a:r>
            <a:endParaRPr lang="en-US" sz="2400" b="1" dirty="0"/>
          </a:p>
        </p:txBody>
      </p:sp>
      <p:pic>
        <p:nvPicPr>
          <p:cNvPr id="3074" name="Picture 2">
            <a:extLst>
              <a:ext uri="{FF2B5EF4-FFF2-40B4-BE49-F238E27FC236}">
                <a16:creationId xmlns:a16="http://schemas.microsoft.com/office/drawing/2014/main" id="{32552707-743B-4A3B-B7D4-9A577BBC5C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57449" y="2989064"/>
            <a:ext cx="6715126" cy="37772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9546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CBC8F22-14D9-4BB3-ADE5-249A5E621830}"/>
              </a:ext>
            </a:extLst>
          </p:cNvPr>
          <p:cNvSpPr txBox="1"/>
          <p:nvPr/>
        </p:nvSpPr>
        <p:spPr>
          <a:xfrm>
            <a:off x="2019299" y="647700"/>
            <a:ext cx="8562975" cy="1015663"/>
          </a:xfrm>
          <a:prstGeom prst="rect">
            <a:avLst/>
          </a:prstGeom>
          <a:noFill/>
        </p:spPr>
        <p:txBody>
          <a:bodyPr wrap="square">
            <a:spAutoFit/>
          </a:bodyPr>
          <a:lstStyle/>
          <a:p>
            <a:pPr algn="l"/>
            <a:r>
              <a:rPr lang="en-US" sz="2000" b="1" i="0" dirty="0">
                <a:solidFill>
                  <a:srgbClr val="4D4D4D"/>
                </a:solidFill>
                <a:effectLst/>
                <a:latin typeface="CNN"/>
              </a:rPr>
              <a:t>As the western portion of the United States experiences record heat and relentless drought, which state is dealing with the wrath of the Telegraph Fire, one of the largest in the region’s history.</a:t>
            </a:r>
          </a:p>
        </p:txBody>
      </p:sp>
      <p:pic>
        <p:nvPicPr>
          <p:cNvPr id="2050" name="Picture 2">
            <a:extLst>
              <a:ext uri="{FF2B5EF4-FFF2-40B4-BE49-F238E27FC236}">
                <a16:creationId xmlns:a16="http://schemas.microsoft.com/office/drawing/2014/main" id="{0054A925-F08E-4E3A-92C2-BB5929F592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76550" y="2637830"/>
            <a:ext cx="60960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1597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F217223-E13A-44D1-ADA4-93FFE481BC8A}"/>
              </a:ext>
            </a:extLst>
          </p:cNvPr>
          <p:cNvSpPr txBox="1"/>
          <p:nvPr/>
        </p:nvSpPr>
        <p:spPr>
          <a:xfrm>
            <a:off x="1704975" y="438150"/>
            <a:ext cx="8267700" cy="1569660"/>
          </a:xfrm>
          <a:prstGeom prst="rect">
            <a:avLst/>
          </a:prstGeom>
          <a:noFill/>
        </p:spPr>
        <p:txBody>
          <a:bodyPr wrap="square">
            <a:spAutoFit/>
          </a:bodyPr>
          <a:lstStyle/>
          <a:p>
            <a:pPr algn="l"/>
            <a:r>
              <a:rPr lang="en-US" sz="2400" b="1" i="0" dirty="0">
                <a:solidFill>
                  <a:srgbClr val="4D4D4D"/>
                </a:solidFill>
                <a:effectLst/>
                <a:latin typeface="CNN"/>
              </a:rPr>
              <a:t>Which 20-time tennis grand slam champion announced that they’re pulling out of Wimbledon and the Tokyo Olympics, saying that the quick turnaround of competition “didn’t make it easier on my body to recuperate?”</a:t>
            </a:r>
          </a:p>
        </p:txBody>
      </p:sp>
      <p:pic>
        <p:nvPicPr>
          <p:cNvPr id="6146" name="Picture 2">
            <a:extLst>
              <a:ext uri="{FF2B5EF4-FFF2-40B4-BE49-F238E27FC236}">
                <a16:creationId xmlns:a16="http://schemas.microsoft.com/office/drawing/2014/main" id="{7509F722-D18F-4E25-9351-3AA8AB7418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3700" y="2276475"/>
            <a:ext cx="6096000" cy="3429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CF3CA257-2F80-4053-882F-85C66AFCE447}"/>
              </a:ext>
            </a:extLst>
          </p:cNvPr>
          <p:cNvSpPr txBox="1"/>
          <p:nvPr/>
        </p:nvSpPr>
        <p:spPr>
          <a:xfrm>
            <a:off x="7667625" y="5336143"/>
            <a:ext cx="2562225" cy="369332"/>
          </a:xfrm>
          <a:prstGeom prst="rect">
            <a:avLst/>
          </a:prstGeom>
          <a:noFill/>
        </p:spPr>
        <p:txBody>
          <a:bodyPr wrap="square" rtlCol="0">
            <a:spAutoFit/>
          </a:bodyPr>
          <a:lstStyle/>
          <a:p>
            <a:r>
              <a:rPr lang="en-US" dirty="0"/>
              <a:t>Rafael Nadal</a:t>
            </a:r>
          </a:p>
        </p:txBody>
      </p:sp>
    </p:spTree>
    <p:extLst>
      <p:ext uri="{BB962C8B-B14F-4D97-AF65-F5344CB8AC3E}">
        <p14:creationId xmlns:p14="http://schemas.microsoft.com/office/powerpoint/2010/main" val="24056120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5ED0471-688D-4AB1-BE44-EBD7BACC5173}"/>
              </a:ext>
            </a:extLst>
          </p:cNvPr>
          <p:cNvSpPr txBox="1"/>
          <p:nvPr/>
        </p:nvSpPr>
        <p:spPr>
          <a:xfrm>
            <a:off x="2200275" y="933450"/>
            <a:ext cx="8172450" cy="1569660"/>
          </a:xfrm>
          <a:prstGeom prst="rect">
            <a:avLst/>
          </a:prstGeom>
          <a:noFill/>
        </p:spPr>
        <p:txBody>
          <a:bodyPr wrap="square">
            <a:spAutoFit/>
          </a:bodyPr>
          <a:lstStyle/>
          <a:p>
            <a:r>
              <a:rPr lang="en-US" sz="2400" b="1" i="0" dirty="0">
                <a:solidFill>
                  <a:srgbClr val="4D4D4D"/>
                </a:solidFill>
                <a:effectLst/>
                <a:latin typeface="CNN"/>
              </a:rPr>
              <a:t>In the hopes of one day getting a contract from NASA, Lockheed Martin and GM have partnered to create the next generation of the Lunar Rover – all in anticipation of NASA’s latest ambitions to return to the moon.</a:t>
            </a:r>
            <a:endParaRPr lang="en-US" sz="2400" b="1" dirty="0"/>
          </a:p>
        </p:txBody>
      </p:sp>
      <p:pic>
        <p:nvPicPr>
          <p:cNvPr id="9218" name="Picture 2">
            <a:extLst>
              <a:ext uri="{FF2B5EF4-FFF2-40B4-BE49-F238E27FC236}">
                <a16:creationId xmlns:a16="http://schemas.microsoft.com/office/drawing/2014/main" id="{B10FB93B-26B7-4291-A5FC-5A5D8F81C8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2714625"/>
            <a:ext cx="60960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5604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5C91E85-3979-48FD-953B-5B3FCF63700B}"/>
              </a:ext>
            </a:extLst>
          </p:cNvPr>
          <p:cNvSpPr txBox="1"/>
          <p:nvPr/>
        </p:nvSpPr>
        <p:spPr>
          <a:xfrm>
            <a:off x="2019299" y="1019175"/>
            <a:ext cx="8220075" cy="1569660"/>
          </a:xfrm>
          <a:prstGeom prst="rect">
            <a:avLst/>
          </a:prstGeom>
          <a:noFill/>
        </p:spPr>
        <p:txBody>
          <a:bodyPr wrap="square">
            <a:spAutoFit/>
          </a:bodyPr>
          <a:lstStyle/>
          <a:p>
            <a:r>
              <a:rPr lang="en-US" sz="2400" b="1" i="0" dirty="0">
                <a:solidFill>
                  <a:srgbClr val="4D4D4D"/>
                </a:solidFill>
                <a:effectLst/>
                <a:latin typeface="CNN"/>
              </a:rPr>
              <a:t>According to a post on his Instagram, Joe Jonas crashed a “Jonas Brothers vs. One Direction” spin class at a SoulCycle studio in Atlanta – the slick move made during apparent free time while on a business trip in the city.</a:t>
            </a:r>
            <a:endParaRPr lang="en-US" sz="2400" b="1" dirty="0"/>
          </a:p>
        </p:txBody>
      </p:sp>
      <p:pic>
        <p:nvPicPr>
          <p:cNvPr id="7170" name="Picture 2">
            <a:extLst>
              <a:ext uri="{FF2B5EF4-FFF2-40B4-BE49-F238E27FC236}">
                <a16:creationId xmlns:a16="http://schemas.microsoft.com/office/drawing/2014/main" id="{10059588-6491-4903-A232-B068239032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1808" y="2614612"/>
            <a:ext cx="7171267" cy="40338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25077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TotalTime>
  <Words>497</Words>
  <Application>Microsoft Office PowerPoint</Application>
  <PresentationFormat>Widescreen</PresentationFormat>
  <Paragraphs>26</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CNN</vt: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 have a dream – Martin Luther King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Lan Yue</dc:creator>
  <cp:lastModifiedBy>Lan Yue</cp:lastModifiedBy>
  <cp:revision>18</cp:revision>
  <dcterms:created xsi:type="dcterms:W3CDTF">2021-06-22T22:08:31Z</dcterms:created>
  <dcterms:modified xsi:type="dcterms:W3CDTF">2021-06-25T03:19:11Z</dcterms:modified>
</cp:coreProperties>
</file>